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65" r:id="rId3"/>
    <p:sldId id="261" r:id="rId4"/>
    <p:sldId id="256" r:id="rId5"/>
    <p:sldId id="263" r:id="rId6"/>
    <p:sldId id="267" r:id="rId7"/>
    <p:sldId id="276" r:id="rId8"/>
    <p:sldId id="277" r:id="rId9"/>
    <p:sldId id="278" r:id="rId10"/>
    <p:sldId id="279" r:id="rId11"/>
    <p:sldId id="282" r:id="rId12"/>
    <p:sldId id="280" r:id="rId13"/>
    <p:sldId id="284" r:id="rId14"/>
    <p:sldId id="281" r:id="rId15"/>
    <p:sldId id="283" r:id="rId16"/>
    <p:sldId id="285" r:id="rId17"/>
    <p:sldId id="288" r:id="rId18"/>
    <p:sldId id="286" r:id="rId19"/>
    <p:sldId id="289" r:id="rId20"/>
    <p:sldId id="290" r:id="rId21"/>
    <p:sldId id="291" r:id="rId22"/>
    <p:sldId id="294" r:id="rId23"/>
    <p:sldId id="292" r:id="rId24"/>
    <p:sldId id="295" r:id="rId25"/>
    <p:sldId id="304" r:id="rId26"/>
    <p:sldId id="305" r:id="rId27"/>
    <p:sldId id="306" r:id="rId28"/>
    <p:sldId id="293" r:id="rId29"/>
    <p:sldId id="296" r:id="rId30"/>
    <p:sldId id="303" r:id="rId31"/>
    <p:sldId id="307" r:id="rId32"/>
    <p:sldId id="308" r:id="rId33"/>
    <p:sldId id="309" r:id="rId34"/>
    <p:sldId id="310" r:id="rId35"/>
    <p:sldId id="271" r:id="rId36"/>
    <p:sldId id="272" r:id="rId37"/>
    <p:sldId id="264" r:id="rId38"/>
    <p:sldId id="273" r:id="rId39"/>
    <p:sldId id="311" r:id="rId40"/>
    <p:sldId id="312" r:id="rId41"/>
    <p:sldId id="313" r:id="rId42"/>
    <p:sldId id="314" r:id="rId43"/>
    <p:sldId id="320" r:id="rId44"/>
    <p:sldId id="315" r:id="rId45"/>
    <p:sldId id="321" r:id="rId46"/>
    <p:sldId id="316" r:id="rId47"/>
    <p:sldId id="322" r:id="rId48"/>
    <p:sldId id="317" r:id="rId49"/>
    <p:sldId id="323" r:id="rId50"/>
    <p:sldId id="318" r:id="rId51"/>
    <p:sldId id="324" r:id="rId52"/>
    <p:sldId id="319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3" r:id="rId61"/>
    <p:sldId id="335" r:id="rId62"/>
    <p:sldId id="336" r:id="rId63"/>
    <p:sldId id="337" r:id="rId64"/>
    <p:sldId id="334" r:id="rId65"/>
    <p:sldId id="338" r:id="rId66"/>
    <p:sldId id="339" r:id="rId67"/>
    <p:sldId id="340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8" autoAdjust="0"/>
  </p:normalViewPr>
  <p:slideViewPr>
    <p:cSldViewPr>
      <p:cViewPr>
        <p:scale>
          <a:sx n="61" d="100"/>
          <a:sy n="61" d="100"/>
        </p:scale>
        <p:origin x="-2208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D2DD6C-D132-4C61-AA25-1D3E42C771E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80EB76-3C2D-4F0E-BC57-4C6D1099C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D6C-D132-4C61-AA25-1D3E42C771E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B76-3C2D-4F0E-BC57-4C6D1099C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D6C-D132-4C61-AA25-1D3E42C771E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B76-3C2D-4F0E-BC57-4C6D1099C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D2DD6C-D132-4C61-AA25-1D3E42C771E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80EB76-3C2D-4F0E-BC57-4C6D1099CB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D2DD6C-D132-4C61-AA25-1D3E42C771E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80EB76-3C2D-4F0E-BC57-4C6D1099C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D6C-D132-4C61-AA25-1D3E42C771E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B76-3C2D-4F0E-BC57-4C6D1099CB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D6C-D132-4C61-AA25-1D3E42C771E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B76-3C2D-4F0E-BC57-4C6D1099CB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D2DD6C-D132-4C61-AA25-1D3E42C771E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80EB76-3C2D-4F0E-BC57-4C6D1099CB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D6C-D132-4C61-AA25-1D3E42C771E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B76-3C2D-4F0E-BC57-4C6D1099C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D2DD6C-D132-4C61-AA25-1D3E42C771E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80EB76-3C2D-4F0E-BC57-4C6D1099CBB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D2DD6C-D132-4C61-AA25-1D3E42C771E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80EB76-3C2D-4F0E-BC57-4C6D1099CBB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D2DD6C-D132-4C61-AA25-1D3E42C771E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80EB76-3C2D-4F0E-BC57-4C6D1099CB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detsad8-skazka.ucoz.ru/_si/0/52528208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картинки  на рабочий стол\44459486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3"/>
            <a:ext cx="9129076" cy="68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1744" y="116633"/>
            <a:ext cx="7367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дошкольное образовательное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города Новосибирска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432 комбинированного вида»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8506" y="3478109"/>
            <a:ext cx="91290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педагогический совет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6844" y="1169785"/>
            <a:ext cx="80120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anose="03020402040406030203" pitchFamily="66" charset="-78"/>
              </a:rPr>
              <a:t>ДОБРО ПОЖАЛОВАТЬ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8991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Задание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	Назовите цвета, составляющие цветовой круг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899">
            <a:off x="6234365" y="318726"/>
            <a:ext cx="1931921" cy="15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Ответ 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FF0000"/>
                </a:solidFill>
                <a:latin typeface="Monotype Corsiva" pitchFamily="66" charset="0"/>
              </a:rPr>
              <a:t>Красный,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altLang="ru-RU" sz="4400" b="1" dirty="0">
                <a:solidFill>
                  <a:srgbClr val="FFC000"/>
                </a:solidFill>
                <a:latin typeface="Monotype Corsiva" pitchFamily="66" charset="0"/>
              </a:rPr>
              <a:t>оранжевый,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altLang="ru-RU" sz="4400" b="1" dirty="0">
                <a:solidFill>
                  <a:srgbClr val="FFFF00"/>
                </a:solidFill>
                <a:latin typeface="Monotype Corsiva" pitchFamily="66" charset="0"/>
              </a:rPr>
              <a:t>желтый,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altLang="ru-RU" sz="4400" b="1" dirty="0">
                <a:solidFill>
                  <a:srgbClr val="92D050"/>
                </a:solidFill>
                <a:latin typeface="Monotype Corsiva" pitchFamily="66" charset="0"/>
              </a:rPr>
              <a:t>зеленый,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altLang="ru-RU" sz="4400" b="1" dirty="0">
                <a:solidFill>
                  <a:srgbClr val="00B0F0"/>
                </a:solidFill>
                <a:latin typeface="Monotype Corsiva" pitchFamily="66" charset="0"/>
              </a:rPr>
              <a:t>голубой,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altLang="ru-RU" sz="4400" b="1" dirty="0">
                <a:solidFill>
                  <a:srgbClr val="0070C0"/>
                </a:solidFill>
                <a:latin typeface="Monotype Corsiva" pitchFamily="66" charset="0"/>
              </a:rPr>
              <a:t>синий,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alt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фиолетовый.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76376"/>
            <a:ext cx="4176464" cy="29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Задание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Назовите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виды традиционного и нетрадиционного рисования.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899">
            <a:off x="6234365" y="318726"/>
            <a:ext cx="1931921" cy="15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-6039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Ответ 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39" y="1700808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Monotype Corsiva" pitchFamily="66" charset="0"/>
              </a:rPr>
              <a:t>К первому виду относится рисование, </a:t>
            </a:r>
            <a:r>
              <a:rPr lang="ru-RU" altLang="ru-RU" sz="3600" b="1" dirty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предметное и сюжетное,</a:t>
            </a:r>
            <a:r>
              <a:rPr lang="ru-RU" altLang="ru-RU" sz="3600" b="1" dirty="0">
                <a:solidFill>
                  <a:srgbClr val="002060"/>
                </a:solidFill>
                <a:latin typeface="Monotype Corsiva" pitchFamily="66" charset="0"/>
              </a:rPr>
              <a:t> красками, цветными карандашами; </a:t>
            </a:r>
            <a:r>
              <a:rPr lang="ru-RU" altLang="ru-RU" sz="3600" b="1" dirty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нетрадиционные</a:t>
            </a:r>
            <a:r>
              <a:rPr lang="ru-RU" altLang="ru-RU" sz="3600" b="1" dirty="0">
                <a:solidFill>
                  <a:srgbClr val="002060"/>
                </a:solidFill>
                <a:latin typeface="Monotype Corsiva" pitchFamily="66" charset="0"/>
              </a:rPr>
              <a:t> виды рисования отличаются необычными приемами работы и сочетанием разных художественных материалов: рисование нитками, руками и пальцами, монотипия предметная, </a:t>
            </a:r>
            <a:r>
              <a:rPr lang="ru-RU" altLang="ru-RU" sz="3600" b="1" dirty="0" err="1">
                <a:solidFill>
                  <a:srgbClr val="002060"/>
                </a:solidFill>
                <a:latin typeface="Monotype Corsiva" pitchFamily="66" charset="0"/>
              </a:rPr>
              <a:t>кляксография</a:t>
            </a:r>
            <a:r>
              <a:rPr lang="ru-RU" altLang="ru-RU" sz="3600" b="1" dirty="0">
                <a:solidFill>
                  <a:srgbClr val="002060"/>
                </a:solidFill>
                <a:latin typeface="Monotype Corsiva" pitchFamily="66" charset="0"/>
              </a:rPr>
              <a:t> обычная, </a:t>
            </a:r>
            <a:r>
              <a:rPr lang="ru-RU" altLang="ru-RU" sz="3600" b="1" dirty="0" err="1">
                <a:solidFill>
                  <a:srgbClr val="002060"/>
                </a:solidFill>
                <a:latin typeface="Monotype Corsiva" pitchFamily="66" charset="0"/>
              </a:rPr>
              <a:t>кляксография</a:t>
            </a:r>
            <a:r>
              <a:rPr lang="ru-RU" altLang="ru-RU" sz="3600" b="1" dirty="0">
                <a:solidFill>
                  <a:srgbClr val="002060"/>
                </a:solidFill>
                <a:latin typeface="Monotype Corsiva" pitchFamily="66" charset="0"/>
              </a:rPr>
              <a:t> с трубочкой, свеча в сочетании с акварелью, картофельные штампы, </a:t>
            </a:r>
            <a:r>
              <a:rPr lang="ru-RU" altLang="ru-RU" sz="3600" b="1" dirty="0" err="1">
                <a:solidFill>
                  <a:srgbClr val="002060"/>
                </a:solidFill>
                <a:latin typeface="Monotype Corsiva" pitchFamily="66" charset="0"/>
              </a:rPr>
              <a:t>набрызг</a:t>
            </a:r>
            <a:r>
              <a:rPr lang="ru-RU" altLang="ru-RU" sz="3600" b="1" dirty="0">
                <a:solidFill>
                  <a:srgbClr val="002060"/>
                </a:solidFill>
                <a:latin typeface="Monotype Corsiva" pitchFamily="66" charset="0"/>
              </a:rPr>
              <a:t>, яичная скорлупа.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Задание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Назовите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материалы, используемые на занятиях по изобразительной 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деятельности</a:t>
            </a:r>
            <a:endParaRPr lang="ru-RU" alt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899">
            <a:off x="6234365" y="318726"/>
            <a:ext cx="1931921" cy="15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1720" y="19812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Ответ 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-13712" y="1295094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Простые и цветные карандаши, ластик, восковые мелки, тушь, кисти разных размеров, гуашь, акварельные краски.)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97569"/>
            <a:ext cx="5112568" cy="342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34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Задание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Назовите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основные приемы, используемые на занятиях лепкой.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899">
            <a:off x="6234365" y="318726"/>
            <a:ext cx="1931921" cy="1545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61420"/>
            <a:ext cx="6125974" cy="25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8576" y="18864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Ответ 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1415053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Выкатывание, сплющивание, вытягивание, </a:t>
            </a:r>
            <a:r>
              <a:rPr lang="ru-RU" altLang="ru-RU" sz="4400" b="1" dirty="0" err="1">
                <a:solidFill>
                  <a:srgbClr val="002060"/>
                </a:solidFill>
                <a:latin typeface="Monotype Corsiva" pitchFamily="66" charset="0"/>
              </a:rPr>
              <a:t>прищипывание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altLang="ru-RU" sz="4400" b="1" dirty="0" err="1">
                <a:solidFill>
                  <a:srgbClr val="002060"/>
                </a:solidFill>
                <a:latin typeface="Monotype Corsiva" pitchFamily="66" charset="0"/>
              </a:rPr>
              <a:t>примазывание</a:t>
            </a:r>
            <a:endParaRPr lang="ru-RU" alt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" y="3561559"/>
            <a:ext cx="3742470" cy="311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Задание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Назовите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основные способы украшения вылепленных изделий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899">
            <a:off x="5946332" y="410481"/>
            <a:ext cx="1931921" cy="15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Ответ 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0920" y="250031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err="1">
                <a:solidFill>
                  <a:srgbClr val="002060"/>
                </a:solidFill>
                <a:latin typeface="Monotype Corsiva" pitchFamily="66" charset="0"/>
              </a:rPr>
              <a:t>Налеп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, углубленный рельеф при помощи стеки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696"/>
            <a:ext cx="9144000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pic>
        <p:nvPicPr>
          <p:cNvPr id="8" name="Рисунок 7" descr="http://detsad8-skazka.ucoz.ru/_si/0/s52528208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776" y="1386972"/>
            <a:ext cx="5577408" cy="449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173034"/>
            <a:ext cx="84259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Художественно-эстетическое </a:t>
            </a:r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развитие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9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2406" y="28384"/>
            <a:ext cx="689002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Вторая остановка </a:t>
            </a:r>
          </a:p>
          <a:p>
            <a:pPr algn="ctr"/>
            <a:endParaRPr lang="ru-RU" altLang="ru-RU" sz="7200" b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altLang="ru-RU" sz="72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«Наблюдай-ка</a:t>
            </a:r>
            <a:r>
              <a:rPr lang="ru-RU" altLang="ru-RU" sz="72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altLang="ru-RU" sz="4000" b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11560" y="98072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Задание первой команде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1. Как называют художника, отдающего предпочтение изображению моря? Человека? Военных действий?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23971"/>
            <a:ext cx="2111896" cy="21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Ответ 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0920" y="250031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Художники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пейзажисты, натуралисты, военные художники –документалисты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75415"/>
            <a:ext cx="2613670" cy="26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39552" y="778764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C00000"/>
                </a:solidFill>
                <a:latin typeface="Monotype Corsiva" pitchFamily="66" charset="0"/>
              </a:rPr>
              <a:t>Задание первой команде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Выберите из представленных </a:t>
            </a:r>
            <a:endParaRPr lang="ru-RU" altLang="ru-RU" sz="4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портретов -портрет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В.М. 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Васнецова.</a:t>
            </a:r>
          </a:p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А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из репродукций 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- репродукции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его картин.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46" y="29214"/>
            <a:ext cx="5121589" cy="6828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55" y="45238"/>
            <a:ext cx="5455006" cy="6857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83" y="67889"/>
            <a:ext cx="5489053" cy="68768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sp>
        <p:nvSpPr>
          <p:cNvPr id="11" name="Блок-схема: узел 10"/>
          <p:cNvSpPr/>
          <p:nvPr/>
        </p:nvSpPr>
        <p:spPr>
          <a:xfrm>
            <a:off x="2195736" y="161179"/>
            <a:ext cx="432048" cy="4179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3101169" y="161179"/>
            <a:ext cx="432048" cy="4179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3849062" y="208083"/>
            <a:ext cx="432048" cy="4179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2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4" y="4616"/>
            <a:ext cx="5372895" cy="685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-109509" y="95831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Художник  Виктор Михайлович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Васнецов </a:t>
            </a:r>
            <a:endParaRPr lang="ru-RU" alt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Репродукции </a:t>
            </a:r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8544" r="6508" b="9819"/>
          <a:stretch/>
        </p:blipFill>
        <p:spPr>
          <a:xfrm>
            <a:off x="5655" y="26293"/>
            <a:ext cx="8814817" cy="6855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0" t="11489" r="12845" b="13137"/>
          <a:stretch/>
        </p:blipFill>
        <p:spPr>
          <a:xfrm>
            <a:off x="2602311" y="22133"/>
            <a:ext cx="5974817" cy="6855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9221" r="13389" b="8456"/>
          <a:stretch/>
        </p:blipFill>
        <p:spPr>
          <a:xfrm>
            <a:off x="4067944" y="26293"/>
            <a:ext cx="4752528" cy="6908425"/>
          </a:xfrm>
          <a:prstGeom prst="rect">
            <a:avLst/>
          </a:prstGeom>
        </p:spPr>
      </p:pic>
      <p:sp>
        <p:nvSpPr>
          <p:cNvPr id="11" name="Блок-схема: узел 10"/>
          <p:cNvSpPr/>
          <p:nvPr/>
        </p:nvSpPr>
        <p:spPr>
          <a:xfrm>
            <a:off x="4572000" y="183239"/>
            <a:ext cx="47116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2627784" y="205703"/>
            <a:ext cx="47116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107504" y="194117"/>
            <a:ext cx="47116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44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8039" r="6303" b="7809"/>
          <a:stretch/>
        </p:blipFill>
        <p:spPr>
          <a:xfrm>
            <a:off x="3421579" y="0"/>
            <a:ext cx="5722422" cy="4032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9414" r="12682" b="9796"/>
          <a:stretch/>
        </p:blipFill>
        <p:spPr>
          <a:xfrm>
            <a:off x="31976" y="2060848"/>
            <a:ext cx="3389602" cy="4797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5885284"/>
            <a:ext cx="8964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Репродукции        </a:t>
            </a:r>
            <a:r>
              <a:rPr lang="ru-RU" alt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В.М. Васнецова </a:t>
            </a:r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11560" y="787337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C00000"/>
                </a:solidFill>
                <a:latin typeface="Monotype Corsiva" pitchFamily="66" charset="0"/>
              </a:rPr>
              <a:t>Задание </a:t>
            </a:r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 второй </a:t>
            </a:r>
            <a:r>
              <a:rPr lang="ru-RU" altLang="ru-RU" sz="5400" b="1" dirty="0">
                <a:solidFill>
                  <a:srgbClr val="C00000"/>
                </a:solidFill>
                <a:latin typeface="Monotype Corsiva" pitchFamily="66" charset="0"/>
              </a:rPr>
              <a:t>команде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Как называют художника, отдающего предпочтение изображению природы? Животных?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Ответ 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0920" y="250031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Пейзажист, анималист</a:t>
            </a:r>
            <a:endParaRPr lang="ru-RU" alt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картинки  на рабочий стол\4445948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32"/>
            <a:ext cx="9144000" cy="68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782" y="116631"/>
            <a:ext cx="88745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Педагогический совет №3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673" y="1030816"/>
            <a:ext cx="8631527" cy="56015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ТЕМА: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«Художественно-эстетическое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воспитание детей и создание комфортной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обстановки в ДОУ»</a:t>
            </a:r>
          </a:p>
          <a:p>
            <a:pPr algn="ctr"/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Подготовила презентацию: старший воспитатель Зарубаева Елена Анатольевна </a:t>
            </a: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2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755576" y="789201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C00000"/>
                </a:solidFill>
                <a:latin typeface="Monotype Corsiva" pitchFamily="66" charset="0"/>
              </a:rPr>
              <a:t>Задание </a:t>
            </a:r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второй </a:t>
            </a:r>
            <a:r>
              <a:rPr lang="ru-RU" altLang="ru-RU" sz="5400" b="1" dirty="0">
                <a:solidFill>
                  <a:srgbClr val="C00000"/>
                </a:solidFill>
                <a:latin typeface="Monotype Corsiva" pitchFamily="66" charset="0"/>
              </a:rPr>
              <a:t>команде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Выберите из представленных </a:t>
            </a:r>
            <a:endParaRPr lang="ru-RU" altLang="ru-RU" sz="4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портретов -портрет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И.Е. Репина 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А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из представленных 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репродукций - репродукции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его картин..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78" y="0"/>
            <a:ext cx="5593650" cy="6871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3823" r="5745" b="4882"/>
          <a:stretch/>
        </p:blipFill>
        <p:spPr>
          <a:xfrm>
            <a:off x="3275856" y="-13805"/>
            <a:ext cx="4788515" cy="69091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987" r="5998" b="5008"/>
          <a:stretch/>
        </p:blipFill>
        <p:spPr>
          <a:xfrm>
            <a:off x="1761744" y="-13805"/>
            <a:ext cx="4731735" cy="6811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sp>
        <p:nvSpPr>
          <p:cNvPr id="10" name="Блок-схема: узел 9"/>
          <p:cNvSpPr/>
          <p:nvPr/>
        </p:nvSpPr>
        <p:spPr>
          <a:xfrm>
            <a:off x="8403491" y="113888"/>
            <a:ext cx="504056" cy="5181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7380312" y="153990"/>
            <a:ext cx="504056" cy="5181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5829347" y="153990"/>
            <a:ext cx="504056" cy="5181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2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832">
            <a:off x="1454583" y="-520257"/>
            <a:ext cx="6984387" cy="798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74776" y="18983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Художник  Илья Ефимович Репин </a:t>
            </a:r>
            <a:endParaRPr lang="ru-RU" alt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22177" cy="27774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57" y="0"/>
            <a:ext cx="4443944" cy="2777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0" t="11674" r="12091" b="12135"/>
          <a:stretch/>
        </p:blipFill>
        <p:spPr>
          <a:xfrm>
            <a:off x="-1" y="2777463"/>
            <a:ext cx="3498830" cy="40543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69" y="2777464"/>
            <a:ext cx="5596565" cy="4054383"/>
          </a:xfrm>
          <a:prstGeom prst="rect">
            <a:avLst/>
          </a:prstGeom>
        </p:spPr>
      </p:pic>
      <p:sp>
        <p:nvSpPr>
          <p:cNvPr id="15" name="Блок-схема: узел 14"/>
          <p:cNvSpPr/>
          <p:nvPr/>
        </p:nvSpPr>
        <p:spPr>
          <a:xfrm>
            <a:off x="4188463" y="85089"/>
            <a:ext cx="432048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4722227" y="89012"/>
            <a:ext cx="423664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2915816" y="2939282"/>
            <a:ext cx="432048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8460432" y="2931206"/>
            <a:ext cx="432048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8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04" y="0"/>
            <a:ext cx="6303596" cy="3231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31624"/>
            <a:ext cx="5818636" cy="3636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420202" y="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Репродукции  И.Е. Репина </a:t>
            </a:r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9082" y="188640"/>
            <a:ext cx="7127272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Третья остановка </a:t>
            </a:r>
          </a:p>
          <a:p>
            <a:pPr algn="ctr"/>
            <a:r>
              <a:rPr lang="ru-RU" altLang="ru-RU" sz="72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«Угадай-ка» </a:t>
            </a:r>
          </a:p>
          <a:p>
            <a:pPr algn="ctr"/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решение  кроссворда  по теме</a:t>
            </a:r>
          </a:p>
          <a:p>
            <a:pPr algn="ctr"/>
            <a:endParaRPr lang="ru-RU" altLang="ru-RU" sz="4000" b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«НАРОДНО  ПРИКЛАДНОЕ  </a:t>
            </a:r>
          </a:p>
          <a:p>
            <a:pPr algn="ctr"/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ИССКУСТВО  В  РАБОТЕ </a:t>
            </a:r>
          </a:p>
          <a:p>
            <a:pPr algn="ctr"/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С ДЕТЬМИ»</a:t>
            </a:r>
            <a:endParaRPr lang="ru-RU" altLang="ru-RU" sz="4000" b="1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Picture 2" descr="C:\Documents and Settings\Admin\Рабочий стол\картинки для детского сада\j0134549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31" y="1196752"/>
            <a:ext cx="1249102" cy="20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08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-236" y="1363795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Заполнив горизонтальные строки кроссворда, в выделенных клетках вы сможете прочитать название русского праздника – торга (ярмарки), на котором все его посетители от мала до велика, считали своим долгом посвистеть в глиняную свистульку или берестяную дудку.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69331"/>
              </p:ext>
            </p:extLst>
          </p:nvPr>
        </p:nvGraphicFramePr>
        <p:xfrm>
          <a:off x="1907700" y="116631"/>
          <a:ext cx="6984777" cy="5760640"/>
        </p:xfrm>
        <a:graphic>
          <a:graphicData uri="http://schemas.openxmlformats.org/drawingml/2006/table">
            <a:tbl>
              <a:tblPr firstRow="1" firstCol="1" bandRow="1"/>
              <a:tblGrid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670377"/>
                <a:gridCol w="701600"/>
              </a:tblGrid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   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Arial CYR"/>
                          <a:ea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CYR"/>
                          <a:ea typeface="Times New Roman"/>
                        </a:rPr>
                        <a:t>2 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CYR"/>
                          <a:ea typeface="Times New Roman"/>
                        </a:rPr>
                        <a:t> 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CYR"/>
                          <a:ea typeface="Times New Roman"/>
                        </a:rPr>
                        <a:t> 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1400">
                          <a:effectLst/>
                          <a:latin typeface="Arial CYR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1400">
                          <a:effectLst/>
                          <a:latin typeface="Arial CYR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1400">
                          <a:effectLst/>
                          <a:latin typeface="Arial CYR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1400">
                          <a:effectLst/>
                          <a:latin typeface="Arial CYR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1400">
                          <a:effectLst/>
                          <a:latin typeface="Arial CYR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76413" y="2217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Вопрос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1.	Гжель всем нравится своим цветом. Какой он?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307844"/>
              </p:ext>
            </p:extLst>
          </p:nvPr>
        </p:nvGraphicFramePr>
        <p:xfrm>
          <a:off x="1907700" y="116631"/>
          <a:ext cx="6984777" cy="5851020"/>
        </p:xfrm>
        <a:graphic>
          <a:graphicData uri="http://schemas.openxmlformats.org/drawingml/2006/table">
            <a:tbl>
              <a:tblPr firstRow="1" firstCol="1" bandRow="1"/>
              <a:tblGrid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670377"/>
                <a:gridCol w="701600"/>
              </a:tblGrid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     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1</a:t>
                      </a:r>
                      <a:r>
                        <a:rPr lang="ru-RU" sz="3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й</a:t>
                      </a:r>
                      <a:endParaRPr lang="ru-RU" sz="3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CYR"/>
                          <a:ea typeface="Times New Roman"/>
                        </a:rPr>
                        <a:t>2</a:t>
                      </a: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 CYR"/>
                          <a:ea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4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5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6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7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8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9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76413" y="2217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23097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ПОВЕСТКА ДНЯ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877308"/>
            <a:ext cx="7454019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Теоретическая часть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создании комфортной обстановки</a:t>
            </a:r>
          </a:p>
          <a:p>
            <a:pPr lvl="1"/>
            <a:r>
              <a:rPr lang="ru-RU" sz="2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в ДОУ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«Эстетическое воспитание детей </a:t>
            </a:r>
            <a:endParaRPr lang="ru-RU" sz="24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1"/>
            <a:r>
              <a:rPr lang="ru-RU" sz="2400" b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дошкольного </a:t>
            </a:r>
            <a:r>
              <a:rPr lang="ru-RU" sz="2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возраста </a:t>
            </a: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через 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1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знакомство </a:t>
            </a:r>
            <a:r>
              <a:rPr lang="ru-RU" sz="2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классической музыкой».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Нетрадиционные виды рисования</a:t>
            </a:r>
          </a:p>
          <a:p>
            <a:pPr lvl="1"/>
            <a:endParaRPr lang="ru-RU" sz="24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Практическая часть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Деловая игра «Педагогический </a:t>
            </a:r>
          </a:p>
          <a:p>
            <a:pPr lvl="1"/>
            <a:r>
              <a:rPr lang="ru-RU" sz="2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пробег»</a:t>
            </a:r>
          </a:p>
          <a:p>
            <a:pPr lvl="1"/>
            <a:endParaRPr lang="ru-RU" sz="24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Принятие и утверждение </a:t>
            </a:r>
          </a:p>
          <a:p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педагогического совета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01680"/>
            <a:ext cx="3126548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Вопрос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algn="ctr" eaLnBrk="1" hangingPunct="1">
              <a:buAutoNum type="arabicPeriod" startAt="2"/>
            </a:pP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Основной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материал, из которого изготавливают изделия </a:t>
            </a:r>
            <a:endParaRPr lang="ru-RU" altLang="ru-RU" sz="4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селе </a:t>
            </a:r>
            <a:r>
              <a:rPr lang="ru-RU" altLang="ru-RU" sz="4400" b="1" dirty="0" err="1">
                <a:solidFill>
                  <a:srgbClr val="002060"/>
                </a:solidFill>
                <a:latin typeface="Monotype Corsiva" pitchFamily="66" charset="0"/>
              </a:rPr>
              <a:t>Полховский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 Майдан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010994"/>
              </p:ext>
            </p:extLst>
          </p:nvPr>
        </p:nvGraphicFramePr>
        <p:xfrm>
          <a:off x="1907700" y="116631"/>
          <a:ext cx="6984777" cy="5851020"/>
        </p:xfrm>
        <a:graphic>
          <a:graphicData uri="http://schemas.openxmlformats.org/drawingml/2006/table">
            <a:tbl>
              <a:tblPr firstRow="1" firstCol="1" bandRow="1"/>
              <a:tblGrid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670377"/>
                <a:gridCol w="701600"/>
              </a:tblGrid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     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й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2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д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р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в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4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5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6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7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8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9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76413" y="2217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Вопрос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3.	Материал, из которого 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изготавливают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дымковскую игрушку.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01925"/>
              </p:ext>
            </p:extLst>
          </p:nvPr>
        </p:nvGraphicFramePr>
        <p:xfrm>
          <a:off x="1907700" y="116631"/>
          <a:ext cx="6984777" cy="5851020"/>
        </p:xfrm>
        <a:graphic>
          <a:graphicData uri="http://schemas.openxmlformats.org/drawingml/2006/table">
            <a:tbl>
              <a:tblPr firstRow="1" firstCol="1" bandRow="1"/>
              <a:tblGrid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670377"/>
                <a:gridCol w="701600"/>
              </a:tblGrid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     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й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2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д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р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в</a:t>
                      </a: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3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14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4   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5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6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7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8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9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76413" y="2217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Вопрос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4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.	Название промысла, для которого характерно изготовление подносов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16540"/>
              </p:ext>
            </p:extLst>
          </p:nvPr>
        </p:nvGraphicFramePr>
        <p:xfrm>
          <a:off x="1907700" y="116631"/>
          <a:ext cx="6984777" cy="5851020"/>
        </p:xfrm>
        <a:graphic>
          <a:graphicData uri="http://schemas.openxmlformats.org/drawingml/2006/table">
            <a:tbl>
              <a:tblPr firstRow="1" firstCol="1" bandRow="1"/>
              <a:tblGrid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670377"/>
                <a:gridCol w="701600"/>
              </a:tblGrid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     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й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2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д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р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в</a:t>
                      </a: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3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ж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в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6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7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8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9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76413" y="2217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Вопрос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5.	Благодаря этому цвету хохлому 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часто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называют так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197138"/>
              </p:ext>
            </p:extLst>
          </p:nvPr>
        </p:nvGraphicFramePr>
        <p:xfrm>
          <a:off x="1907700" y="116631"/>
          <a:ext cx="6984777" cy="5851020"/>
        </p:xfrm>
        <a:graphic>
          <a:graphicData uri="http://schemas.openxmlformats.org/drawingml/2006/table">
            <a:tbl>
              <a:tblPr firstRow="1" firstCol="1" bandRow="1"/>
              <a:tblGrid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670377"/>
                <a:gridCol w="701600"/>
              </a:tblGrid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     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й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2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д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р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в</a:t>
                      </a: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3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ж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в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з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я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7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8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9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76413" y="2217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Вопрос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6.	Обобщающее слово, которым можно назвать изделия мастеров Дымково Филимоново, </a:t>
            </a:r>
            <a:r>
              <a:rPr lang="ru-RU" altLang="ru-RU" sz="4400" b="1" dirty="0" err="1">
                <a:solidFill>
                  <a:srgbClr val="002060"/>
                </a:solidFill>
                <a:latin typeface="Monotype Corsiva" pitchFamily="66" charset="0"/>
              </a:rPr>
              <a:t>Каргополья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530768"/>
              </p:ext>
            </p:extLst>
          </p:nvPr>
        </p:nvGraphicFramePr>
        <p:xfrm>
          <a:off x="1907700" y="116631"/>
          <a:ext cx="6984777" cy="5851020"/>
        </p:xfrm>
        <a:graphic>
          <a:graphicData uri="http://schemas.openxmlformats.org/drawingml/2006/table">
            <a:tbl>
              <a:tblPr firstRow="1" firstCol="1" bandRow="1"/>
              <a:tblGrid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670377"/>
                <a:gridCol w="701600"/>
              </a:tblGrid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     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й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2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д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р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в</a:t>
                      </a: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3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ж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в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з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я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р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у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ш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к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8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9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76413" y="2217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4322" y="28384"/>
            <a:ext cx="7406195" cy="587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Первая остановка </a:t>
            </a:r>
          </a:p>
          <a:p>
            <a:pPr algn="ctr"/>
            <a:endParaRPr lang="ru-RU" altLang="ru-RU" sz="7200" b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altLang="ru-RU" sz="72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«Мозговой штурм» </a:t>
            </a:r>
          </a:p>
          <a:p>
            <a:pPr algn="ctr"/>
            <a:endParaRPr lang="ru-RU" altLang="ru-RU" sz="4000" b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(Вопросы задаются одновременно </a:t>
            </a:r>
          </a:p>
          <a:p>
            <a:pPr algn="ctr"/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двум командам, та, что первой даст </a:t>
            </a:r>
          </a:p>
          <a:p>
            <a:pPr algn="ctr"/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ответ, получают оценочную фишку)</a:t>
            </a:r>
            <a:endParaRPr lang="ru-RU" altLang="ru-RU" sz="4000" b="1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02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Вопрос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204864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7.	Профессия мастеров, чьими руками </a:t>
            </a:r>
            <a:r>
              <a:rPr lang="ru-RU" altLang="ru-RU" sz="4400" b="1" dirty="0" err="1" smtClean="0">
                <a:solidFill>
                  <a:srgbClr val="002060"/>
                </a:solidFill>
                <a:latin typeface="Monotype Corsiva" pitchFamily="66" charset="0"/>
              </a:rPr>
              <a:t>изготовливались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глиняные расписные игрушки в одном из главных культурных центров русского Севера в </a:t>
            </a:r>
            <a:r>
              <a:rPr lang="ru-RU" altLang="ru-RU" sz="4400" b="1" dirty="0" err="1">
                <a:solidFill>
                  <a:srgbClr val="002060"/>
                </a:solidFill>
                <a:latin typeface="Monotype Corsiva" pitchFamily="66" charset="0"/>
              </a:rPr>
              <a:t>Каргополье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03331"/>
              </p:ext>
            </p:extLst>
          </p:nvPr>
        </p:nvGraphicFramePr>
        <p:xfrm>
          <a:off x="1907700" y="116631"/>
          <a:ext cx="6984777" cy="5851020"/>
        </p:xfrm>
        <a:graphic>
          <a:graphicData uri="http://schemas.openxmlformats.org/drawingml/2006/table">
            <a:tbl>
              <a:tblPr firstRow="1" firstCol="1" bandRow="1"/>
              <a:tblGrid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670377"/>
                <a:gridCol w="701600"/>
              </a:tblGrid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     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й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2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д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р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в</a:t>
                      </a: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3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ж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в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з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я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р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у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ш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к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ч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р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9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76413" y="2217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32385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Вопрос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1709738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8.	Поскольку изделия малой 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декоративной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пластики (изделия 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дымковских,  </a:t>
            </a:r>
            <a:r>
              <a:rPr lang="ru-RU" altLang="ru-RU" sz="4400" b="1" dirty="0" err="1" smtClean="0">
                <a:solidFill>
                  <a:srgbClr val="002060"/>
                </a:solidFill>
                <a:latin typeface="Monotype Corsiva" pitchFamily="66" charset="0"/>
              </a:rPr>
              <a:t>каргопольских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altLang="ru-RU" sz="4400" b="1" dirty="0" err="1">
                <a:solidFill>
                  <a:srgbClr val="002060"/>
                </a:solidFill>
                <a:latin typeface="Monotype Corsiva" pitchFamily="66" charset="0"/>
              </a:rPr>
              <a:t>филимоновских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, мастеров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) являются объемными, то к какому виду пространственных искусств 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их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можно отнести?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400549"/>
              </p:ext>
            </p:extLst>
          </p:nvPr>
        </p:nvGraphicFramePr>
        <p:xfrm>
          <a:off x="1907700" y="116631"/>
          <a:ext cx="6984777" cy="5851020"/>
        </p:xfrm>
        <a:graphic>
          <a:graphicData uri="http://schemas.openxmlformats.org/drawingml/2006/table">
            <a:tbl>
              <a:tblPr firstRow="1" firstCol="1" bandRow="1"/>
              <a:tblGrid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670377"/>
                <a:gridCol w="701600"/>
              </a:tblGrid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     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й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2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д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р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в</a:t>
                      </a: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3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ж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в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5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з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я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6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р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у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ш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к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7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ч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р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8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к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у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ь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п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у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р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76413" y="2217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32385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Вопрос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1709738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algn="ctr" eaLnBrk="1" hangingPunct="1">
              <a:buAutoNum type="arabicPeriod" startAt="9"/>
            </a:pP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Предмет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домашней утвари, </a:t>
            </a:r>
            <a:endParaRPr lang="ru-RU" altLang="ru-RU" sz="4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которым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особенно прославились Городецкие мастера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alt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9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516133"/>
              </p:ext>
            </p:extLst>
          </p:nvPr>
        </p:nvGraphicFramePr>
        <p:xfrm>
          <a:off x="1907700" y="116631"/>
          <a:ext cx="6984777" cy="5851020"/>
        </p:xfrm>
        <a:graphic>
          <a:graphicData uri="http://schemas.openxmlformats.org/drawingml/2006/table">
            <a:tbl>
              <a:tblPr firstRow="1" firstCol="1" bandRow="1"/>
              <a:tblGrid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701600"/>
                <a:gridCol w="670377"/>
                <a:gridCol w="701600"/>
              </a:tblGrid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     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й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2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д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р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е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в</a:t>
                      </a: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r>
                        <a:rPr lang="ru-RU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3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 ж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в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5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з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я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6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и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р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у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ш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к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7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г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о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н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ч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р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8</a:t>
                      </a: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с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к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у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ь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п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т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у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р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п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р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  <a:ea typeface="Times New Roman"/>
                        </a:rPr>
                        <a:t>я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л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к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  <a:ea typeface="Times New Roman"/>
                        </a:rPr>
                        <a:t>а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76413" y="2217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19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32385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ОТВЕТ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1709738"/>
            <a:ext cx="9144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Итак, ярмарка эта называется </a:t>
            </a:r>
            <a:r>
              <a:rPr lang="ru-RU" alt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свистунья</a:t>
            </a:r>
            <a:endParaRPr lang="ru-RU" alt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6515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3126548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8602"/>
            <a:ext cx="3161576" cy="829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81" y="5988941"/>
            <a:ext cx="3126548" cy="908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6922" y="188640"/>
            <a:ext cx="8151590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Четвёртая остановка </a:t>
            </a:r>
          </a:p>
          <a:p>
            <a:pPr algn="ctr"/>
            <a:r>
              <a:rPr lang="ru-RU" altLang="ru-RU" sz="72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«Мимическая» </a:t>
            </a:r>
          </a:p>
          <a:p>
            <a:pPr algn="ctr"/>
            <a:endParaRPr lang="ru-RU" altLang="ru-RU" sz="4000" b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altLang="ru-RU" sz="40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Игры на выразительность </a:t>
            </a:r>
            <a:endParaRPr lang="ru-RU" altLang="ru-RU" sz="4000" b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жестов </a:t>
            </a:r>
            <a:r>
              <a:rPr lang="ru-RU" altLang="ru-RU" sz="40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(движений и мимики) </a:t>
            </a:r>
            <a:endParaRPr lang="ru-RU" altLang="ru-RU" sz="4000" b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altLang="ru-RU" sz="4000" b="1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8258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170973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7200" b="1" dirty="0">
                <a:solidFill>
                  <a:srgbClr val="002060"/>
                </a:solidFill>
                <a:latin typeface="Monotype Corsiva" pitchFamily="66" charset="0"/>
              </a:rPr>
              <a:t>Разыгрывание этюдов: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1484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11560" y="30022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Задание первой команде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1709738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ru-RU" altLang="ru-RU" sz="7200" b="1" dirty="0">
                <a:solidFill>
                  <a:srgbClr val="FF0000"/>
                </a:solidFill>
                <a:latin typeface="Monotype Corsiva" pitchFamily="66" charset="0"/>
              </a:rPr>
              <a:t>«Ласка</a:t>
            </a:r>
            <a:r>
              <a:rPr lang="ru-RU" alt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</a:p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 Предлагается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показать, как они любят свою игрушку, котенка, собачку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563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Задание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Назовите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материалы, используемые на занятиях по изобразительной </a:t>
            </a:r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деятельности</a:t>
            </a:r>
            <a:endParaRPr lang="ru-RU" alt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899">
            <a:off x="6018340" y="492790"/>
            <a:ext cx="1931921" cy="15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187624" y="188639"/>
            <a:ext cx="820789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Задание второй команде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1412776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altLang="ru-RU" sz="7200" b="1" dirty="0">
                <a:solidFill>
                  <a:srgbClr val="FF0000"/>
                </a:solidFill>
                <a:latin typeface="Monotype Corsiva" pitchFamily="66" charset="0"/>
              </a:rPr>
              <a:t>«Вкусная конфета». </a:t>
            </a:r>
            <a:endParaRPr lang="ru-RU" altLang="ru-RU" sz="7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У </a:t>
            </a: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педагога в руках воображаемый </a:t>
            </a:r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кулёк </a:t>
            </a: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 конфетами. Он протягивает его по очереди детям. Они берут по одной конфете, жестом благодарят, потом разворачивают бумажку и берут конфету в рот. Предлагая показать мимикой и жестами, какие конфеты на вкус.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023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5886" y="0"/>
            <a:ext cx="91440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 dirty="0">
                <a:solidFill>
                  <a:srgbClr val="FF0000"/>
                </a:solidFill>
                <a:latin typeface="Monotype Corsiva" pitchFamily="66" charset="0"/>
              </a:rPr>
              <a:t>Рекомендации:</a:t>
            </a:r>
          </a:p>
          <a:p>
            <a:pPr algn="ctr" eaLnBrk="1" hangingPunct="1"/>
            <a:endParaRPr lang="ru-RU" altLang="ru-RU" sz="4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1.	Более творчески подходить к организации занятий по художественно-эстетическому развитию детей , использовать разнообразные методы и приемы на данных </a:t>
            </a:r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занятиях</a:t>
            </a: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(постоянно</a:t>
            </a: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)</a:t>
            </a: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endParaRPr lang="ru-RU" altLang="ru-RU" sz="4000" b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altLang="ru-RU" sz="4000" b="1" dirty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Ответственные: воспитатели.</a:t>
            </a:r>
          </a:p>
          <a:p>
            <a:pPr algn="ctr" eaLnBrk="1" hangingPunct="1"/>
            <a:endParaRPr lang="ru-RU" altLang="ru-RU" sz="4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141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5886" y="0"/>
            <a:ext cx="91440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 dirty="0">
                <a:solidFill>
                  <a:srgbClr val="FF0000"/>
                </a:solidFill>
                <a:latin typeface="Monotype Corsiva" pitchFamily="66" charset="0"/>
              </a:rPr>
              <a:t>Рекомендации:</a:t>
            </a:r>
          </a:p>
          <a:p>
            <a:pPr algn="ctr" eaLnBrk="1" hangingPunct="1"/>
            <a:endParaRPr lang="ru-RU" altLang="ru-RU" sz="4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marL="742950" indent="-742950" algn="ctr" eaLnBrk="1" hangingPunct="1">
              <a:buAutoNum type="arabicPeriod" startAt="2"/>
            </a:pPr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Дооборудовать </a:t>
            </a: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уголки по </a:t>
            </a:r>
            <a:endParaRPr lang="ru-RU" altLang="ru-RU" sz="4000" b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художественно-продуктивной </a:t>
            </a:r>
          </a:p>
          <a:p>
            <a:pPr algn="ctr" eaLnBrk="1" hangingPunct="1"/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деятельности </a:t>
            </a: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 соответствии с возрастом детей.</a:t>
            </a: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Ответственные: воспитатели.</a:t>
            </a:r>
          </a:p>
          <a:p>
            <a:pPr algn="ctr" eaLnBrk="1" hangingPunct="1"/>
            <a:endParaRPr lang="ru-RU" altLang="ru-RU" sz="4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06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5886" y="0"/>
            <a:ext cx="91440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 dirty="0">
                <a:solidFill>
                  <a:srgbClr val="FF0000"/>
                </a:solidFill>
                <a:latin typeface="Monotype Corsiva" pitchFamily="66" charset="0"/>
              </a:rPr>
              <a:t>Рекомендации:</a:t>
            </a:r>
          </a:p>
          <a:p>
            <a:pPr algn="ctr" eaLnBrk="1" hangingPunct="1"/>
            <a:endParaRPr lang="ru-RU" altLang="ru-RU" sz="4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3.	Использовать разнообразные формы работы с родителями, подготовить   </a:t>
            </a: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наглядный материал для родителей по развитию художественно-творческих способностей детей.</a:t>
            </a: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Ответственные: воспитатели, ст. воспитатель </a:t>
            </a:r>
          </a:p>
          <a:p>
            <a:pPr algn="ctr" eaLnBrk="1" hangingPunct="1"/>
            <a:endParaRPr lang="ru-RU" altLang="ru-RU" sz="4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06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116632"/>
            <a:ext cx="9144000" cy="707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Решение </a:t>
            </a:r>
            <a:r>
              <a:rPr lang="ru-RU" altLang="ru-RU" sz="5400" b="1" dirty="0">
                <a:solidFill>
                  <a:srgbClr val="FF0000"/>
                </a:solidFill>
                <a:latin typeface="Monotype Corsiva" pitchFamily="66" charset="0"/>
              </a:rPr>
              <a:t>педсовета:</a:t>
            </a:r>
          </a:p>
          <a:p>
            <a:pPr algn="ctr" eaLnBrk="1" hangingPunct="1"/>
            <a:endParaRPr lang="ru-RU" altLang="ru-RU" sz="4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1</a:t>
            </a:r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	Использовать разнообразные формы работы с родителями (постоянно). </a:t>
            </a: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 Подготовить   наглядный материал для родителей по развитию     </a:t>
            </a: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  художественно-творческих   способностей детей.</a:t>
            </a: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Ответственные: воспитатели, ст. воспитатель </a:t>
            </a:r>
          </a:p>
          <a:p>
            <a:pPr algn="ctr" eaLnBrk="1" hangingPunct="1"/>
            <a:endParaRPr lang="ru-RU" altLang="ru-RU" sz="4000" b="1" dirty="0">
              <a:solidFill>
                <a:schemeClr val="bg2">
                  <a:lumMod val="9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141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116632"/>
            <a:ext cx="91440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Решение </a:t>
            </a:r>
            <a:r>
              <a:rPr lang="ru-RU" altLang="ru-RU" sz="5400" b="1" dirty="0">
                <a:solidFill>
                  <a:srgbClr val="FF0000"/>
                </a:solidFill>
                <a:latin typeface="Monotype Corsiva" pitchFamily="66" charset="0"/>
              </a:rPr>
              <a:t>педсовета:</a:t>
            </a:r>
          </a:p>
          <a:p>
            <a:pPr algn="ctr" eaLnBrk="1" hangingPunct="1"/>
            <a:endParaRPr lang="ru-RU" altLang="ru-RU" sz="4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2</a:t>
            </a:r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	Продолжать работу по художественно-эстетическому воспитанию детей (постоянно), более тщательно продумывать оформление и обстановку  в группах, в соответствии с возрастом детей.</a:t>
            </a: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Ответственные: ст. воспитатель, воспитатели.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478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116632"/>
            <a:ext cx="9144000" cy="707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Решение </a:t>
            </a:r>
            <a:r>
              <a:rPr lang="ru-RU" altLang="ru-RU" sz="5400" b="1" dirty="0">
                <a:solidFill>
                  <a:srgbClr val="FF0000"/>
                </a:solidFill>
                <a:latin typeface="Monotype Corsiva" pitchFamily="66" charset="0"/>
              </a:rPr>
              <a:t>педсовета:</a:t>
            </a:r>
          </a:p>
          <a:p>
            <a:pPr algn="ctr" eaLnBrk="1" hangingPunct="1"/>
            <a:endParaRPr lang="ru-RU" altLang="ru-RU" sz="4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3</a:t>
            </a:r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	Пополнить недостающими материалами и пособиями уголки по художественно-продуктивной деятельности в группах</a:t>
            </a:r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4</a:t>
            </a:r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.Провести смотр образовательной деятельности во всех возрастных группах</a:t>
            </a:r>
          </a:p>
          <a:p>
            <a:pPr algn="ctr" eaLnBrk="1" hangingPunct="1"/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</a:t>
            </a:r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 художественно-эстетическому развитию в апреле 2016г.</a:t>
            </a:r>
          </a:p>
          <a:p>
            <a:pPr algn="ctr" eaLnBrk="1" hangingPunct="1"/>
            <a:r>
              <a:rPr lang="ru-RU" altLang="ru-RU" sz="4000" b="1" dirty="0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Ответственные</a:t>
            </a:r>
            <a:r>
              <a:rPr lang="ru-RU" altLang="ru-RU" sz="4000" b="1" dirty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: воспитатели.</a:t>
            </a:r>
          </a:p>
          <a:p>
            <a:pPr algn="ctr" eaLnBrk="1" hangingPunct="1"/>
            <a:endParaRPr lang="ru-RU" altLang="ru-RU" sz="4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478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Documents and Settings\Admin\Рабочий стол\картинки для детского сада\ljudi-6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165475" y="1714500"/>
            <a:ext cx="59785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Удачи Вам </a:t>
            </a:r>
            <a:r>
              <a:rPr lang="ru-RU" alt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в работе!</a:t>
            </a:r>
            <a:endParaRPr lang="ru-RU" alt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Ответ 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Простые и цветные карандаши, ластик, восковые мелки, тушь, кисти разных размеров, гуашь, акварельные краски.)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941167"/>
            <a:ext cx="5006330" cy="15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Задание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132856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	Назовите три главных цвета, и докажите, почему они главные.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63072"/>
            <a:ext cx="2782145" cy="3062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899">
            <a:off x="6234365" y="318726"/>
            <a:ext cx="1931921" cy="15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7858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Ответ</a:t>
            </a:r>
            <a:endParaRPr lang="ru-RU" alt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500313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FF0000"/>
                </a:solidFill>
                <a:latin typeface="Monotype Corsiva" pitchFamily="66" charset="0"/>
              </a:rPr>
              <a:t>Красный,</a:t>
            </a:r>
            <a:r>
              <a:rPr lang="ru-RU" altLang="ru-RU" sz="44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altLang="ru-RU" sz="4400" b="1" dirty="0">
                <a:solidFill>
                  <a:srgbClr val="FFFF00"/>
                </a:solidFill>
                <a:latin typeface="Monotype Corsiva" pitchFamily="66" charset="0"/>
              </a:rPr>
              <a:t>желтый</a:t>
            </a:r>
            <a:r>
              <a:rPr lang="ru-RU" altLang="ru-RU" sz="44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altLang="ru-RU" sz="4400" b="1" dirty="0">
                <a:solidFill>
                  <a:schemeClr val="tx2"/>
                </a:solidFill>
                <a:latin typeface="Monotype Corsiva" pitchFamily="66" charset="0"/>
              </a:rPr>
              <a:t>и</a:t>
            </a:r>
            <a:r>
              <a:rPr lang="ru-RU" altLang="ru-RU" sz="44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синий. </a:t>
            </a:r>
            <a:endParaRPr lang="ru-RU" altLang="ru-RU" sz="4400" b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При </a:t>
            </a:r>
            <a:r>
              <a:rPr lang="ru-RU" altLang="ru-RU" sz="4400" b="1" dirty="0">
                <a:solidFill>
                  <a:srgbClr val="002060"/>
                </a:solidFill>
                <a:latin typeface="Monotype Corsiva" pitchFamily="66" charset="0"/>
              </a:rPr>
              <a:t>их смешивании образуются все цвета светового спектра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744" cy="1557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3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1119</TotalTime>
  <Words>835</Words>
  <Application>Microsoft Office PowerPoint</Application>
  <PresentationFormat>Экран (4:3)</PresentationFormat>
  <Paragraphs>1078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Мама</cp:lastModifiedBy>
  <cp:revision>55</cp:revision>
  <dcterms:created xsi:type="dcterms:W3CDTF">2014-04-07T07:17:18Z</dcterms:created>
  <dcterms:modified xsi:type="dcterms:W3CDTF">2017-02-03T09:38:45Z</dcterms:modified>
</cp:coreProperties>
</file>