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6" r:id="rId3"/>
    <p:sldId id="288" r:id="rId4"/>
    <p:sldId id="257" r:id="rId5"/>
    <p:sldId id="292" r:id="rId6"/>
    <p:sldId id="294" r:id="rId7"/>
    <p:sldId id="295" r:id="rId8"/>
    <p:sldId id="297" r:id="rId9"/>
    <p:sldId id="301" r:id="rId10"/>
    <p:sldId id="302" r:id="rId11"/>
    <p:sldId id="303" r:id="rId12"/>
    <p:sldId id="309" r:id="rId13"/>
    <p:sldId id="312" r:id="rId14"/>
    <p:sldId id="311" r:id="rId15"/>
    <p:sldId id="284" r:id="rId16"/>
  </p:sldIdLst>
  <p:sldSz cx="9144000" cy="6858000" type="screen4x3"/>
  <p:notesSz cx="6888163" cy="100203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CC3399"/>
    <a:srgbClr val="0066FF"/>
    <a:srgbClr val="33CCFF"/>
    <a:srgbClr val="CC0066"/>
    <a:srgbClr val="FFFF00"/>
    <a:srgbClr val="80008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06" autoAdjust="0"/>
    <p:restoredTop sz="93632" autoAdjust="0"/>
  </p:normalViewPr>
  <p:slideViewPr>
    <p:cSldViewPr>
      <p:cViewPr varScale="1">
        <p:scale>
          <a:sx n="65" d="100"/>
          <a:sy n="65" d="100"/>
        </p:scale>
        <p:origin x="123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effectLst/>
              </a:defRPr>
            </a:lvl1pPr>
          </a:lstStyle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698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>
                <a:effectLst/>
              </a:defRPr>
            </a:lvl1pPr>
          </a:lstStyle>
          <a:p>
            <a:endParaRPr lang="ru-RU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17" y="4759643"/>
            <a:ext cx="5510530" cy="450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effectLst/>
              </a:defRPr>
            </a:lvl1pPr>
          </a:lstStyle>
          <a:p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>
                <a:effectLst/>
              </a:defRPr>
            </a:lvl1pPr>
          </a:lstStyle>
          <a:p>
            <a:fld id="{28782251-D1BC-4B46-B08B-189B8B01D58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705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EE39A-C59F-4AF1-8D94-9736F8EA35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D806A-44D4-48B7-AA24-02F7904DEA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85E1D-ACC6-42D4-8D8C-72AF3AAECB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27D8B6-F080-474A-B83D-1101B9A81F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C212A-9A09-4415-AD8F-D0AFC607089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A94E2-C291-4AB3-A6D0-52878A26FC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B0A91-0346-44FA-BE98-B21D5ED31D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4DE07-6115-495F-93B4-F86A0A79EB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88776-26C6-4E17-A171-B9FD67C8BC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BC0E2-B149-42B7-BE0A-74A1E87598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A5F8B-BA15-4BB0-AE7D-3281E64152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A37EA-54B5-45AA-89D4-8CCA29733A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fld id="{408018D5-CA71-4461-BE7D-D5DDDDD5856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42;&#1083;&#1072;&#1076;\&#1052;&#1086;&#1080;%20&#1076;&#1086;&#1082;&#1091;&#1084;&#1077;&#1085;&#1090;&#1099;\&#1084;&#1091;&#1079;&#1099;&#1082;&#1072;%20&#1084;&#1086;&#1103;\detskie_-_belye_snezhinki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89;&#1089;&#1099;&#1083;&#1082;&#1080;/&#1084;&#1103;&#1095;.ppt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gif"/><Relationship Id="rId4" Type="http://schemas.openxmlformats.org/officeDocument/2006/relationships/image" Target="../media/image23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2;&#1083;&#1072;&#1076;\&#1052;&#1086;&#1080;%20&#1076;&#1086;&#1082;&#1091;&#1084;&#1077;&#1085;&#1090;&#1099;\&#1084;&#1091;&#1079;&#1099;&#1082;&#1072;%20&#1084;&#1086;&#1103;\020.&#1042;&#1083;&#1072;&#1076;%20&#1050;&#1088;&#1091;&#1090;&#1089;&#1082;&#1080;&#1093;%20-%20&#1050;&#1072;&#1087;&#1080;&#1090;&#1086;&#1096;&#1082;&#1072;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2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smile0000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-152400" y="2481263"/>
            <a:ext cx="9450388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4000" b="1" u="sng" dirty="0">
              <a:solidFill>
                <a:srgbClr val="FFFF00"/>
              </a:solidFill>
              <a:effectLst/>
            </a:endParaRPr>
          </a:p>
          <a:p>
            <a:pPr algn="ctr"/>
            <a:endParaRPr lang="ru-RU" sz="4000" b="1" u="sng" dirty="0">
              <a:solidFill>
                <a:srgbClr val="FFFF00"/>
              </a:solidFill>
              <a:effectLst/>
            </a:endParaRPr>
          </a:p>
          <a:p>
            <a:pPr algn="ctr"/>
            <a:endParaRPr lang="ru-RU" sz="4000" b="1" u="sng" dirty="0">
              <a:solidFill>
                <a:srgbClr val="FFFF00"/>
              </a:solidFill>
              <a:effectLst/>
            </a:endParaRPr>
          </a:p>
          <a:p>
            <a:pPr algn="ctr"/>
            <a:endParaRPr lang="ru-RU" sz="4000" b="1" u="sng" dirty="0">
              <a:solidFill>
                <a:srgbClr val="FFFF00"/>
              </a:solidFill>
              <a:effectLst/>
            </a:endParaRPr>
          </a:p>
          <a:p>
            <a:pPr algn="ctr"/>
            <a:r>
              <a:rPr lang="ru-RU" sz="4000" b="1" u="sng" dirty="0">
                <a:solidFill>
                  <a:srgbClr val="FFFF00"/>
                </a:solidFill>
                <a:effectLst/>
              </a:rPr>
              <a:t>Успехи и достижения педагогического коллектива  </a:t>
            </a:r>
            <a:r>
              <a:rPr lang="ru-RU" sz="4000" b="1" u="sng">
                <a:solidFill>
                  <a:srgbClr val="FFFF00"/>
                </a:solidFill>
                <a:effectLst/>
              </a:rPr>
              <a:t>за </a:t>
            </a:r>
            <a:r>
              <a:rPr lang="ru-RU" sz="4000" b="1" u="sng" smtClean="0">
                <a:solidFill>
                  <a:srgbClr val="FFFF00"/>
                </a:solidFill>
                <a:effectLst/>
              </a:rPr>
              <a:t>прошедший </a:t>
            </a:r>
            <a:r>
              <a:rPr lang="ru-RU" sz="4000" b="1" u="sng">
                <a:solidFill>
                  <a:srgbClr val="FFFF00"/>
                </a:solidFill>
                <a:effectLst/>
              </a:rPr>
              <a:t>год</a:t>
            </a:r>
            <a:endParaRPr lang="ru-RU">
              <a:solidFill>
                <a:srgbClr val="FFFF00"/>
              </a:solidFill>
              <a:effectLst/>
            </a:endParaRP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574675" y="1268413"/>
            <a:ext cx="8569325" cy="429101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 dirty="0">
                <a:ln w="3810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66FF"/>
                </a:solidFill>
                <a:effectLst/>
                <a:latin typeface="Arial Black"/>
              </a:rPr>
              <a:t>Ярмарка     тщеславия</a:t>
            </a:r>
          </a:p>
        </p:txBody>
      </p:sp>
      <p:pic>
        <p:nvPicPr>
          <p:cNvPr id="2070" name="detskie_-_belye_snezhink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91513" fill="hold"/>
                                        <p:tgtEl>
                                          <p:spTgt spid="20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70"/>
                </p:tgtEl>
              </p:cMediaNode>
            </p:audio>
          </p:childTnLst>
        </p:cTn>
      </p:par>
    </p:tnLst>
    <p:bldLst>
      <p:bldP spid="205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394" name="Picture 2" descr="smile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1600000"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</p:spPr>
      </p:pic>
      <p:sp>
        <p:nvSpPr>
          <p:cNvPr id="187395" name="WordArt 3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8532813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/>
                <a:latin typeface="Impact"/>
              </a:rPr>
              <a:t>Профессиональная компетентность</a:t>
            </a:r>
          </a:p>
        </p:txBody>
      </p:sp>
      <p:sp>
        <p:nvSpPr>
          <p:cNvPr id="187396" name="Oval 4"/>
          <p:cNvSpPr>
            <a:spLocks noChangeArrowheads="1"/>
          </p:cNvSpPr>
          <p:nvPr/>
        </p:nvSpPr>
        <p:spPr bwMode="gray">
          <a:xfrm>
            <a:off x="539750" y="2205038"/>
            <a:ext cx="3200400" cy="3200400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56471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Общее количество 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педагогов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15 </a:t>
            </a:r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человека</a:t>
            </a:r>
          </a:p>
        </p:txBody>
      </p:sp>
      <p:sp>
        <p:nvSpPr>
          <p:cNvPr id="187397" name="AutoShape 5"/>
          <p:cNvSpPr>
            <a:spLocks noChangeArrowheads="1"/>
          </p:cNvSpPr>
          <p:nvPr/>
        </p:nvSpPr>
        <p:spPr bwMode="gray">
          <a:xfrm>
            <a:off x="250825" y="1916113"/>
            <a:ext cx="3833813" cy="3833812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tint val="60784"/>
                  <a:invGamma/>
                  <a:alpha val="12000"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60784"/>
                  <a:invGamma/>
                  <a:alpha val="12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515" name="TextBox 12"/>
          <p:cNvSpPr txBox="1">
            <a:spLocks noChangeArrowheads="1"/>
          </p:cNvSpPr>
          <p:nvPr/>
        </p:nvSpPr>
        <p:spPr bwMode="auto">
          <a:xfrm>
            <a:off x="3729037" y="3305175"/>
            <a:ext cx="5105401" cy="369888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/>
            <a:r>
              <a:rPr lang="ru-RU" b="1" i="1" dirty="0">
                <a:effectLst/>
              </a:rPr>
              <a:t>Среднее педагогическое </a:t>
            </a:r>
            <a:r>
              <a:rPr lang="ru-RU" b="1" i="1" dirty="0" smtClean="0">
                <a:effectLst/>
              </a:rPr>
              <a:t>– 2  </a:t>
            </a:r>
            <a:r>
              <a:rPr lang="ru-RU" b="1" i="1" dirty="0">
                <a:effectLst/>
              </a:rPr>
              <a:t>человек</a:t>
            </a:r>
            <a:r>
              <a:rPr lang="ru-RU" dirty="0">
                <a:effectLst/>
              </a:rPr>
              <a:t>  </a:t>
            </a:r>
          </a:p>
        </p:txBody>
      </p:sp>
      <p:sp>
        <p:nvSpPr>
          <p:cNvPr id="21518" name="TextBox 15"/>
          <p:cNvSpPr txBox="1">
            <a:spLocks noChangeArrowheads="1"/>
          </p:cNvSpPr>
          <p:nvPr/>
        </p:nvSpPr>
        <p:spPr bwMode="auto">
          <a:xfrm>
            <a:off x="3724275" y="4095750"/>
            <a:ext cx="5105400" cy="369888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/>
            <a:r>
              <a:rPr lang="ru-RU" b="1" i="1" dirty="0">
                <a:effectLst/>
              </a:rPr>
              <a:t>Среднее техническое – </a:t>
            </a:r>
            <a:r>
              <a:rPr lang="ru-RU" b="1" i="1" dirty="0" smtClean="0">
                <a:effectLst/>
              </a:rPr>
              <a:t>3 </a:t>
            </a:r>
            <a:r>
              <a:rPr lang="ru-RU" b="1" i="1" dirty="0">
                <a:effectLst/>
              </a:rPr>
              <a:t>человек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24275" y="4818062"/>
            <a:ext cx="5105400" cy="369889"/>
          </a:xfrm>
          <a:prstGeom prst="rect">
            <a:avLst/>
          </a:prstGeo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/>
            <a:r>
              <a:rPr lang="ru-RU" b="1" i="1" dirty="0">
                <a:effectLst/>
              </a:rPr>
              <a:t>Среднее – </a:t>
            </a:r>
            <a:r>
              <a:rPr lang="ru-RU" b="1" i="1" dirty="0" smtClean="0">
                <a:effectLst/>
              </a:rPr>
              <a:t>4 </a:t>
            </a:r>
            <a:r>
              <a:rPr lang="ru-RU" b="1" i="1" dirty="0">
                <a:effectLst/>
              </a:rPr>
              <a:t>человек</a:t>
            </a:r>
          </a:p>
        </p:txBody>
      </p:sp>
      <p:sp>
        <p:nvSpPr>
          <p:cNvPr id="24" name="Овал 23">
            <a:hlinkClick r:id="rId3" action="ppaction://hlinkpres?slideindex=1&amp;slidetitle="/>
          </p:cNvPr>
          <p:cNvSpPr/>
          <p:nvPr/>
        </p:nvSpPr>
        <p:spPr bwMode="auto">
          <a:xfrm>
            <a:off x="3795713" y="4887913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l" eaLnBrk="0" hangingPunct="0">
              <a:defRPr/>
            </a:pPr>
            <a:endParaRPr lang="ru-RU">
              <a:effectLst/>
            </a:endParaRPr>
          </a:p>
        </p:txBody>
      </p:sp>
      <p:sp>
        <p:nvSpPr>
          <p:cNvPr id="2" name="Овал 23">
            <a:hlinkClick r:id="rId3" action="ppaction://hlinkpres?slideindex=1&amp;slidetitle="/>
          </p:cNvPr>
          <p:cNvSpPr/>
          <p:nvPr/>
        </p:nvSpPr>
        <p:spPr bwMode="auto">
          <a:xfrm>
            <a:off x="3795713" y="4168775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l" eaLnBrk="0" hangingPunct="0">
              <a:defRPr/>
            </a:pPr>
            <a:endParaRPr lang="ru-RU">
              <a:effectLst/>
            </a:endParaRPr>
          </a:p>
        </p:txBody>
      </p:sp>
      <p:sp>
        <p:nvSpPr>
          <p:cNvPr id="3" name="Овал 23">
            <a:hlinkClick r:id="rId3" action="ppaction://hlinkpres?slideindex=1&amp;slidetitle="/>
          </p:cNvPr>
          <p:cNvSpPr/>
          <p:nvPr/>
        </p:nvSpPr>
        <p:spPr bwMode="auto">
          <a:xfrm>
            <a:off x="3795713" y="3376613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l" eaLnBrk="0" hangingPunct="0">
              <a:defRPr/>
            </a:pPr>
            <a:endParaRPr lang="ru-RU">
              <a:effectLst/>
            </a:endParaRPr>
          </a:p>
        </p:txBody>
      </p:sp>
      <p:sp>
        <p:nvSpPr>
          <p:cNvPr id="21517" name="TextBox 14"/>
          <p:cNvSpPr txBox="1">
            <a:spLocks noChangeArrowheads="1"/>
          </p:cNvSpPr>
          <p:nvPr/>
        </p:nvSpPr>
        <p:spPr bwMode="auto">
          <a:xfrm>
            <a:off x="3729037" y="2586037"/>
            <a:ext cx="5105401" cy="369889"/>
          </a:xfrm>
          <a:prstGeom prst="rect">
            <a:avLst/>
          </a:prstGeom>
          <a:solidFill>
            <a:srgbClr val="CC0099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/>
            <a:endParaRPr lang="ru-RU">
              <a:effectLst/>
            </a:endParaRPr>
          </a:p>
        </p:txBody>
      </p:sp>
      <p:sp>
        <p:nvSpPr>
          <p:cNvPr id="187419" name="Rectangle 27"/>
          <p:cNvSpPr>
            <a:spLocks noChangeArrowheads="1"/>
          </p:cNvSpPr>
          <p:nvPr/>
        </p:nvSpPr>
        <p:spPr bwMode="auto">
          <a:xfrm>
            <a:off x="4184084" y="2565400"/>
            <a:ext cx="44249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 dirty="0">
                <a:effectLst/>
              </a:rPr>
              <a:t>Высшее педагогическое – </a:t>
            </a:r>
            <a:r>
              <a:rPr lang="ru-RU" b="1" i="1" dirty="0" smtClean="0">
                <a:effectLst/>
              </a:rPr>
              <a:t>6 человек</a:t>
            </a:r>
            <a:endParaRPr lang="ru-RU" b="1" i="1" dirty="0">
              <a:effectLst/>
            </a:endParaRPr>
          </a:p>
        </p:txBody>
      </p:sp>
      <p:sp>
        <p:nvSpPr>
          <p:cNvPr id="4" name="Овал 23">
            <a:hlinkClick r:id="rId3" action="ppaction://hlinkpres?slideindex=1&amp;slidetitle="/>
          </p:cNvPr>
          <p:cNvSpPr/>
          <p:nvPr/>
        </p:nvSpPr>
        <p:spPr bwMode="auto">
          <a:xfrm>
            <a:off x="3795713" y="2655888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l" eaLnBrk="0" hangingPunct="0">
              <a:defRPr/>
            </a:pPr>
            <a:endParaRPr lang="ru-RU">
              <a:effectLst/>
            </a:endParaRPr>
          </a:p>
        </p:txBody>
      </p:sp>
      <p:pic>
        <p:nvPicPr>
          <p:cNvPr id="187424" name="Picture 32" descr="j02321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875" y="4581525"/>
            <a:ext cx="2089150" cy="2017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8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8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1874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200" fill="hold"/>
                                        <p:tgtEl>
                                          <p:spTgt spid="18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00" fill="hold"/>
                                        <p:tgtEl>
                                          <p:spTgt spid="18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6" grpId="0" animBg="1"/>
      <p:bldP spid="18739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420" name="Picture 4" descr="smile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1600000"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88421" name="WordArt 5"/>
          <p:cNvSpPr>
            <a:spLocks noChangeArrowheads="1" noChangeShapeType="1" noTextEdit="1"/>
          </p:cNvSpPr>
          <p:nvPr/>
        </p:nvSpPr>
        <p:spPr bwMode="auto">
          <a:xfrm>
            <a:off x="250825" y="0"/>
            <a:ext cx="8569325" cy="15525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200" kern="1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/>
                <a:latin typeface="Impact"/>
              </a:rPr>
              <a:t>Публикации</a:t>
            </a:r>
          </a:p>
        </p:txBody>
      </p:sp>
      <p:grpSp>
        <p:nvGrpSpPr>
          <p:cNvPr id="23557" name="TextBox 15"/>
          <p:cNvGrpSpPr>
            <a:grpSpLocks/>
          </p:cNvGrpSpPr>
          <p:nvPr/>
        </p:nvGrpSpPr>
        <p:grpSpPr bwMode="auto">
          <a:xfrm>
            <a:off x="2267744" y="1518495"/>
            <a:ext cx="5616624" cy="3148633"/>
            <a:chOff x="422" y="1524"/>
            <a:chExt cx="2274" cy="603"/>
          </a:xfrm>
        </p:grpSpPr>
        <p:pic>
          <p:nvPicPr>
            <p:cNvPr id="188428" name="TextBox 15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2" y="1524"/>
              <a:ext cx="2274" cy="60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</p:spPr>
        </p:pic>
        <p:sp>
          <p:nvSpPr>
            <p:cNvPr id="188429" name="Text Box 13"/>
            <p:cNvSpPr txBox="1">
              <a:spLocks noChangeArrowheads="1"/>
            </p:cNvSpPr>
            <p:nvPr/>
          </p:nvSpPr>
          <p:spPr bwMode="auto">
            <a:xfrm>
              <a:off x="432" y="1536"/>
              <a:ext cx="2256" cy="489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000" dirty="0" smtClean="0">
                  <a:effectLst/>
                </a:rPr>
                <a:t>В публикации участвовали-  3 чел</a:t>
              </a:r>
            </a:p>
            <a:p>
              <a:pPr algn="ctr"/>
              <a:r>
                <a:rPr lang="ru-RU" sz="2000" dirty="0" smtClean="0">
                  <a:effectLst/>
                </a:rPr>
                <a:t>Козлова Е.В., Зарубаева Е.А., </a:t>
              </a:r>
              <a:r>
                <a:rPr lang="ru-RU" sz="2000" dirty="0" err="1" smtClean="0">
                  <a:effectLst/>
                </a:rPr>
                <a:t>Балабанюк</a:t>
              </a:r>
              <a:r>
                <a:rPr lang="ru-RU" sz="2000" dirty="0" smtClean="0">
                  <a:effectLst/>
                </a:rPr>
                <a:t> М.А.</a:t>
              </a:r>
            </a:p>
            <a:p>
              <a:pPr algn="ctr"/>
              <a:endParaRPr lang="ru-RU" sz="2000" dirty="0" smtClean="0">
                <a:effectLst/>
              </a:endParaRPr>
            </a:p>
            <a:p>
              <a:pPr algn="ctr"/>
              <a:r>
                <a:rPr lang="ru-RU" sz="2000" dirty="0" smtClean="0">
                  <a:effectLst/>
                </a:rPr>
                <a:t>В течении года в конкурсах городских, всесоюзных принимали участие все группы, самые активные № 8, 3, 2 </a:t>
              </a:r>
            </a:p>
            <a:p>
              <a:pPr algn="ctr"/>
              <a:endParaRPr lang="ru-RU" sz="2000" dirty="0">
                <a:effectLst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62" name="Picture 2" descr="smile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1600000">
            <a:off x="19622" y="-801588"/>
            <a:ext cx="9144000" cy="7454105"/>
          </a:xfrm>
          <a:prstGeom prst="rect">
            <a:avLst/>
          </a:prstGeom>
          <a:solidFill>
            <a:srgbClr val="A3C7FB"/>
          </a:solidFill>
          <a:ln w="38100">
            <a:noFill/>
            <a:miter lim="800000"/>
            <a:headEnd/>
            <a:tailEnd/>
          </a:ln>
        </p:spPr>
      </p:pic>
      <p:sp>
        <p:nvSpPr>
          <p:cNvPr id="194563" name="WordArt 3"/>
          <p:cNvSpPr>
            <a:spLocks noChangeArrowheads="1" noChangeShapeType="1" noTextEdit="1"/>
          </p:cNvSpPr>
          <p:nvPr/>
        </p:nvSpPr>
        <p:spPr bwMode="auto">
          <a:xfrm>
            <a:off x="179388" y="0"/>
            <a:ext cx="8713787" cy="15525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2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/>
                <a:latin typeface="Impact"/>
              </a:rPr>
              <a:t>Открытые занятия для воспитателей ДОУ </a:t>
            </a:r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1403350" y="1578739"/>
            <a:ext cx="65516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buFontTx/>
              <a:buChar char="•"/>
            </a:pPr>
            <a:r>
              <a:rPr lang="ru-RU" sz="2000" b="1" dirty="0">
                <a:solidFill>
                  <a:srgbClr val="FF3300"/>
                </a:solidFill>
                <a:effectLst/>
              </a:rPr>
              <a:t> </a:t>
            </a:r>
            <a:r>
              <a:rPr lang="ru-RU" sz="2000" b="1" dirty="0" smtClean="0">
                <a:solidFill>
                  <a:srgbClr val="FF3300"/>
                </a:solidFill>
                <a:effectLst/>
              </a:rPr>
              <a:t>Познавательное развитие:</a:t>
            </a:r>
            <a:endParaRPr lang="ru-RU" sz="2000" b="1" dirty="0">
              <a:effectLst/>
            </a:endParaRPr>
          </a:p>
        </p:txBody>
      </p:sp>
      <p:sp>
        <p:nvSpPr>
          <p:cNvPr id="194566" name="Rectangle 6"/>
          <p:cNvSpPr>
            <a:spLocks noChangeArrowheads="1"/>
          </p:cNvSpPr>
          <p:nvPr/>
        </p:nvSpPr>
        <p:spPr bwMode="auto">
          <a:xfrm>
            <a:off x="1403350" y="1993792"/>
            <a:ext cx="74637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ru-RU" b="1" dirty="0" smtClean="0">
                <a:effectLst/>
              </a:rPr>
              <a:t>Шибаева Ирина Леонидовна «ПДД»( с элементами рисования) </a:t>
            </a:r>
          </a:p>
          <a:p>
            <a:pPr algn="l"/>
            <a:r>
              <a:rPr lang="ru-RU" dirty="0" smtClean="0">
                <a:effectLst/>
              </a:rPr>
              <a:t>старшая группа </a:t>
            </a:r>
            <a:r>
              <a:rPr lang="ru-RU" dirty="0">
                <a:effectLst/>
              </a:rPr>
              <a:t>№ </a:t>
            </a:r>
            <a:r>
              <a:rPr lang="ru-RU" dirty="0" smtClean="0">
                <a:effectLst/>
              </a:rPr>
              <a:t>8</a:t>
            </a: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перенесена на следующий год</a:t>
            </a: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74" name="Rectangle 14"/>
          <p:cNvSpPr>
            <a:spLocks noChangeArrowheads="1"/>
          </p:cNvSpPr>
          <p:nvPr/>
        </p:nvSpPr>
        <p:spPr bwMode="auto">
          <a:xfrm>
            <a:off x="2771799" y="2640123"/>
            <a:ext cx="24953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3300"/>
                </a:solidFill>
                <a:effectLst/>
              </a:rPr>
              <a:t>          Математика</a:t>
            </a:r>
            <a:r>
              <a:rPr lang="ru-RU" sz="2000" b="1" dirty="0">
                <a:solidFill>
                  <a:srgbClr val="FF3300"/>
                </a:solidFill>
                <a:effectLst/>
              </a:rPr>
              <a:t>:</a:t>
            </a:r>
          </a:p>
        </p:txBody>
      </p:sp>
      <p:sp>
        <p:nvSpPr>
          <p:cNvPr id="194575" name="Rectangle 15"/>
          <p:cNvSpPr>
            <a:spLocks noChangeArrowheads="1"/>
          </p:cNvSpPr>
          <p:nvPr/>
        </p:nvSpPr>
        <p:spPr bwMode="auto">
          <a:xfrm>
            <a:off x="971600" y="3345257"/>
            <a:ext cx="776441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ru-RU" b="1" dirty="0" smtClean="0">
                <a:effectLst/>
              </a:rPr>
              <a:t>Вершинина Наталья Петровна  «ПДД» </a:t>
            </a:r>
            <a:r>
              <a:rPr lang="ru-RU" dirty="0">
                <a:effectLst/>
              </a:rPr>
              <a:t>средняя группа № </a:t>
            </a:r>
            <a:r>
              <a:rPr lang="ru-RU" dirty="0" smtClean="0">
                <a:effectLst/>
              </a:rPr>
              <a:t>6</a:t>
            </a:r>
          </a:p>
          <a:p>
            <a:pPr algn="l"/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перенесена </a:t>
            </a: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на следующий год</a:t>
            </a:r>
          </a:p>
          <a:p>
            <a:pPr algn="l"/>
            <a:r>
              <a:rPr lang="ru-RU" dirty="0" smtClean="0">
                <a:effectLst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76" name="Rectangle 16"/>
          <p:cNvSpPr>
            <a:spLocks noChangeArrowheads="1"/>
          </p:cNvSpPr>
          <p:nvPr/>
        </p:nvSpPr>
        <p:spPr bwMode="auto">
          <a:xfrm>
            <a:off x="1763688" y="4077072"/>
            <a:ext cx="35034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3300"/>
                </a:solidFill>
                <a:effectLst/>
              </a:rPr>
              <a:t>Развитие речи:</a:t>
            </a:r>
            <a:endParaRPr lang="ru-RU" sz="2000" b="1" dirty="0">
              <a:solidFill>
                <a:srgbClr val="FF3300"/>
              </a:solidFill>
              <a:effectLst/>
            </a:endParaRPr>
          </a:p>
        </p:txBody>
      </p:sp>
      <p:sp>
        <p:nvSpPr>
          <p:cNvPr id="194577" name="Rectangle 17"/>
          <p:cNvSpPr>
            <a:spLocks noChangeArrowheads="1"/>
          </p:cNvSpPr>
          <p:nvPr/>
        </p:nvSpPr>
        <p:spPr bwMode="auto">
          <a:xfrm>
            <a:off x="179388" y="4940136"/>
            <a:ext cx="508772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Старенькова</a:t>
            </a:r>
            <a:r>
              <a:rPr lang="ru-RU" dirty="0" smtClean="0">
                <a:effectLst/>
              </a:rPr>
              <a:t> Марина Анатольевна  </a:t>
            </a:r>
          </a:p>
          <a:p>
            <a:pPr algn="just"/>
            <a:r>
              <a:rPr lang="ru-RU" dirty="0" smtClean="0">
                <a:effectLst/>
              </a:rPr>
              <a:t>  средняя группа №3 тема «Весна»</a:t>
            </a:r>
            <a:endParaRPr lang="ru-RU" dirty="0">
              <a:effectLst/>
            </a:endParaRPr>
          </a:p>
          <a:p>
            <a:pPr algn="just"/>
            <a:r>
              <a:rPr lang="ru-RU" dirty="0">
                <a:effectLst/>
              </a:rPr>
              <a:t>                                    </a:t>
            </a: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26" name="Picture 2" descr="C:\Users\User\Desktop\фото\фото день здоровья\DSC_219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775190"/>
            <a:ext cx="2931293" cy="2741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634" name="Picture 2" descr="smile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16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7635" name="WordArt 3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8166100" cy="12239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200" kern="10">
                <a:ln w="9525">
                  <a:solidFill>
                    <a:srgbClr val="33CC33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/>
                <a:latin typeface="Impact"/>
              </a:rPr>
              <a:t>Педагоги - артисты</a:t>
            </a:r>
          </a:p>
        </p:txBody>
      </p:sp>
      <p:pic>
        <p:nvPicPr>
          <p:cNvPr id="2050" name="Picture 2" descr="C:\Users\User\Desktop\фото\фото день здоровья\DSC_215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3312368" cy="2208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фото\фото 9 мая\DSC_288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674539"/>
            <a:ext cx="3351426" cy="2234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610" name="Picture 2" descr="smile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1600000">
            <a:off x="0" y="0"/>
            <a:ext cx="9144000" cy="6858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</p:pic>
      <p:sp>
        <p:nvSpPr>
          <p:cNvPr id="196611" name="Rectangle 3"/>
          <p:cNvSpPr>
            <a:spLocks noChangeArrowheads="1"/>
          </p:cNvSpPr>
          <p:nvPr/>
        </p:nvSpPr>
        <p:spPr bwMode="auto">
          <a:xfrm>
            <a:off x="900113" y="332264"/>
            <a:ext cx="7776343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endParaRPr lang="ru-RU" dirty="0">
              <a:effectLst/>
            </a:endParaRPr>
          </a:p>
          <a:p>
            <a:pPr algn="ctr" eaLnBrk="0" hangingPunct="0"/>
            <a:r>
              <a:rPr lang="ru-RU" sz="2400" b="1" i="1" dirty="0" smtClean="0">
                <a:solidFill>
                  <a:schemeClr val="accent2"/>
                </a:solidFill>
                <a:effectLst/>
              </a:rPr>
              <a:t>Для достижение </a:t>
            </a:r>
            <a:r>
              <a:rPr lang="ru-RU" sz="2400" b="1" i="1" dirty="0">
                <a:solidFill>
                  <a:schemeClr val="accent2"/>
                </a:solidFill>
                <a:effectLst/>
              </a:rPr>
              <a:t>в деятельности педагогического коллектива </a:t>
            </a:r>
            <a:r>
              <a:rPr lang="ru-RU" sz="2400" b="1" i="1" dirty="0" smtClean="0">
                <a:solidFill>
                  <a:schemeClr val="accent2"/>
                </a:solidFill>
                <a:effectLst/>
              </a:rPr>
              <a:t>повышения </a:t>
            </a:r>
            <a:r>
              <a:rPr lang="ru-RU" sz="2400" b="1" i="1" dirty="0">
                <a:solidFill>
                  <a:schemeClr val="accent2"/>
                </a:solidFill>
                <a:effectLst/>
              </a:rPr>
              <a:t>методической  активности педагогов </a:t>
            </a:r>
            <a:r>
              <a:rPr lang="ru-RU" sz="2400" b="1" i="1" dirty="0" smtClean="0">
                <a:solidFill>
                  <a:schemeClr val="accent2"/>
                </a:solidFill>
                <a:effectLst/>
              </a:rPr>
              <a:t>необходимо</a:t>
            </a:r>
            <a:endParaRPr lang="ru-RU" sz="2400" b="1" i="1" dirty="0">
              <a:solidFill>
                <a:schemeClr val="accent2"/>
              </a:solidFill>
              <a:effectLst/>
            </a:endParaRPr>
          </a:p>
          <a:p>
            <a:pPr algn="ctr" eaLnBrk="0" hangingPunct="0">
              <a:buFontTx/>
              <a:buChar char="-"/>
            </a:pPr>
            <a:r>
              <a:rPr lang="ru-RU" sz="2400" b="1" i="1" dirty="0" smtClean="0">
                <a:solidFill>
                  <a:schemeClr val="accent2"/>
                </a:solidFill>
                <a:effectLst/>
              </a:rPr>
              <a:t> Проведение  </a:t>
            </a:r>
            <a:r>
              <a:rPr lang="ru-RU" sz="2400" b="1" i="1" dirty="0">
                <a:solidFill>
                  <a:schemeClr val="accent2"/>
                </a:solidFill>
                <a:effectLst/>
              </a:rPr>
              <a:t>открытых занятий</a:t>
            </a:r>
          </a:p>
          <a:p>
            <a:pPr algn="ctr" eaLnBrk="0" hangingPunct="0">
              <a:buFontTx/>
              <a:buChar char="-"/>
            </a:pPr>
            <a:r>
              <a:rPr lang="ru-RU" sz="2400" b="1" i="1" dirty="0" smtClean="0">
                <a:solidFill>
                  <a:schemeClr val="accent2"/>
                </a:solidFill>
                <a:effectLst/>
              </a:rPr>
              <a:t>Обновление предметно </a:t>
            </a:r>
            <a:r>
              <a:rPr lang="ru-RU" sz="2400" b="1" i="1" dirty="0">
                <a:solidFill>
                  <a:schemeClr val="accent2"/>
                </a:solidFill>
                <a:effectLst/>
              </a:rPr>
              <a:t>– развивающей среды в группе</a:t>
            </a:r>
          </a:p>
          <a:p>
            <a:pPr algn="ctr" eaLnBrk="0" hangingPunct="0">
              <a:buFontTx/>
              <a:buChar char="-"/>
            </a:pPr>
            <a:r>
              <a:rPr lang="ru-RU" sz="2400" b="1" i="1" dirty="0">
                <a:solidFill>
                  <a:schemeClr val="accent2"/>
                </a:solidFill>
                <a:effectLst/>
              </a:rPr>
              <a:t>Все воспитатели </a:t>
            </a:r>
            <a:r>
              <a:rPr lang="ru-RU" sz="2400" b="1" i="1" dirty="0" smtClean="0">
                <a:solidFill>
                  <a:schemeClr val="accent2"/>
                </a:solidFill>
                <a:effectLst/>
              </a:rPr>
              <a:t>должны принять активное </a:t>
            </a:r>
            <a:r>
              <a:rPr lang="ru-RU" sz="2400" b="1" i="1" dirty="0">
                <a:solidFill>
                  <a:schemeClr val="accent2"/>
                </a:solidFill>
                <a:effectLst/>
              </a:rPr>
              <a:t>участие в педсоветах и </a:t>
            </a:r>
            <a:r>
              <a:rPr lang="ru-RU" sz="2400" b="1" i="1" dirty="0" smtClean="0">
                <a:solidFill>
                  <a:schemeClr val="accent2"/>
                </a:solidFill>
                <a:effectLst/>
              </a:rPr>
              <a:t>семинарах, конкурсах и выставка.</a:t>
            </a:r>
          </a:p>
          <a:p>
            <a:pPr algn="ctr" eaLnBrk="0" hangingPunct="0">
              <a:buFontTx/>
              <a:buChar char="-"/>
            </a:pPr>
            <a:r>
              <a:rPr lang="ru-RU" sz="2400" b="1" i="1" dirty="0">
                <a:solidFill>
                  <a:schemeClr val="accent2"/>
                </a:solidFill>
                <a:effectLst/>
              </a:rPr>
              <a:t> </a:t>
            </a:r>
            <a:r>
              <a:rPr lang="ru-RU" sz="2400" b="1" i="1" dirty="0" smtClean="0">
                <a:solidFill>
                  <a:schemeClr val="accent2"/>
                </a:solidFill>
                <a:effectLst/>
              </a:rPr>
              <a:t>Пройти курсы повышения квалификации</a:t>
            </a:r>
          </a:p>
          <a:p>
            <a:pPr algn="ctr" eaLnBrk="0" hangingPunct="0">
              <a:buFontTx/>
              <a:buChar char="-"/>
            </a:pPr>
            <a:r>
              <a:rPr lang="ru-RU" sz="2400" b="1" i="1" dirty="0" smtClean="0">
                <a:solidFill>
                  <a:schemeClr val="accent2"/>
                </a:solidFill>
                <a:effectLst/>
              </a:rPr>
              <a:t>Начать работу по самообразованию, и далее поделится своим опытом с коллегами</a:t>
            </a:r>
          </a:p>
          <a:p>
            <a:pPr algn="ctr" eaLnBrk="0" hangingPunct="0">
              <a:buFontTx/>
              <a:buChar char="-"/>
            </a:pPr>
            <a:r>
              <a:rPr lang="ru-RU" sz="2400" b="1" i="1" dirty="0" smtClean="0">
                <a:solidFill>
                  <a:schemeClr val="accent2"/>
                </a:solidFill>
                <a:effectLst/>
              </a:rPr>
              <a:t>Каждый педагог должен освоить ПК</a:t>
            </a:r>
          </a:p>
          <a:p>
            <a:pPr algn="ctr" eaLnBrk="0" hangingPunct="0">
              <a:buFontTx/>
              <a:buChar char="-"/>
            </a:pPr>
            <a:endParaRPr lang="ru-RU" sz="2400" b="1" i="1" dirty="0">
              <a:solidFill>
                <a:schemeClr val="accent2"/>
              </a:solidFill>
              <a:effectLst/>
            </a:endParaRPr>
          </a:p>
        </p:txBody>
      </p:sp>
      <p:pic>
        <p:nvPicPr>
          <p:cNvPr id="196613" name="Picture 5" descr="a544da788834815195df6f4bed5649d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68413"/>
            <a:ext cx="1638300" cy="1314450"/>
          </a:xfrm>
          <a:prstGeom prst="rect">
            <a:avLst/>
          </a:prstGeom>
          <a:noFill/>
        </p:spPr>
      </p:pic>
      <p:pic>
        <p:nvPicPr>
          <p:cNvPr id="196614" name="Picture 6" descr="1284f6a465f8c505e1035832a1520d5e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0804" y="5181316"/>
            <a:ext cx="1289050" cy="1474788"/>
          </a:xfrm>
          <a:prstGeom prst="rect">
            <a:avLst/>
          </a:prstGeom>
          <a:noFill/>
        </p:spPr>
      </p:pic>
      <p:pic>
        <p:nvPicPr>
          <p:cNvPr id="196615" name="Picture 7" descr="88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5084763"/>
            <a:ext cx="1428750" cy="1495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96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8" name="Picture 4" descr="smile0000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4870" name="WordArt 6"/>
          <p:cNvSpPr>
            <a:spLocks noChangeArrowheads="1" noChangeShapeType="1" noTextEdit="1"/>
          </p:cNvSpPr>
          <p:nvPr/>
        </p:nvSpPr>
        <p:spPr bwMode="auto">
          <a:xfrm>
            <a:off x="323850" y="2566988"/>
            <a:ext cx="8569325" cy="429101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kern="10">
                <a:ln w="3810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66FF"/>
                </a:solidFill>
                <a:effectLst/>
                <a:latin typeface="Arial Black"/>
              </a:rPr>
              <a:t>Спасибо за внимание!</a:t>
            </a:r>
          </a:p>
        </p:txBody>
      </p:sp>
      <p:pic>
        <p:nvPicPr>
          <p:cNvPr id="164889" name="Picture 25" descr="f7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475" y="2420938"/>
            <a:ext cx="1897063" cy="1801812"/>
          </a:xfrm>
          <a:prstGeom prst="rect">
            <a:avLst/>
          </a:prstGeom>
          <a:noFill/>
        </p:spPr>
      </p:pic>
      <p:pic>
        <p:nvPicPr>
          <p:cNvPr id="164890" name="020.Влад Крутских - Капитошка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3663" y="25654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1648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80711" fill="hold"/>
                                        <p:tgtEl>
                                          <p:spTgt spid="1648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4890"/>
                </p:tgtEl>
              </p:cMediaNode>
            </p:audio>
          </p:childTnLst>
        </p:cTn>
      </p:par>
    </p:tnLst>
    <p:bldLst>
      <p:bldP spid="1648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010" name="Picture 2" descr="smile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16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1011" name="WordArt 3"/>
          <p:cNvSpPr>
            <a:spLocks noChangeArrowheads="1" noChangeShapeType="1" noTextEdit="1"/>
          </p:cNvSpPr>
          <p:nvPr/>
        </p:nvSpPr>
        <p:spPr bwMode="auto">
          <a:xfrm>
            <a:off x="2268538" y="1412875"/>
            <a:ext cx="446405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/>
                <a:latin typeface="Impact"/>
              </a:rPr>
              <a:t>( Цифры и факты )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755650" y="2274878"/>
            <a:ext cx="525621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ru-RU" sz="2400" b="1" dirty="0">
                <a:solidFill>
                  <a:srgbClr val="FF6699"/>
                </a:solidFill>
                <a:effectLst/>
              </a:rPr>
              <a:t>Детский сад функционирует с </a:t>
            </a:r>
            <a:r>
              <a:rPr lang="ru-RU" sz="2400" b="1" dirty="0" smtClean="0">
                <a:solidFill>
                  <a:srgbClr val="FF6699"/>
                </a:solidFill>
                <a:effectLst/>
              </a:rPr>
              <a:t>2012 </a:t>
            </a:r>
            <a:r>
              <a:rPr lang="ru-RU" sz="2400" b="1" dirty="0">
                <a:solidFill>
                  <a:srgbClr val="FF6699"/>
                </a:solidFill>
                <a:effectLst/>
              </a:rPr>
              <a:t>года.</a:t>
            </a:r>
          </a:p>
          <a:p>
            <a:pPr algn="l"/>
            <a:r>
              <a:rPr lang="ru-RU" sz="2400" b="1" dirty="0">
                <a:solidFill>
                  <a:srgbClr val="FF6699"/>
                </a:solidFill>
                <a:effectLst/>
              </a:rPr>
              <a:t>Групп - 8</a:t>
            </a:r>
          </a:p>
          <a:p>
            <a:pPr algn="l"/>
            <a:r>
              <a:rPr lang="ru-RU" sz="2400" b="1" dirty="0">
                <a:solidFill>
                  <a:srgbClr val="FF6699"/>
                </a:solidFill>
                <a:effectLst/>
              </a:rPr>
              <a:t>Воспитанников – </a:t>
            </a:r>
            <a:r>
              <a:rPr lang="ru-RU" sz="2400" b="1" dirty="0" smtClean="0">
                <a:solidFill>
                  <a:srgbClr val="FF6699"/>
                </a:solidFill>
                <a:effectLst/>
              </a:rPr>
              <a:t>225</a:t>
            </a:r>
            <a:endParaRPr lang="ru-RU" sz="2400" b="1" dirty="0">
              <a:solidFill>
                <a:srgbClr val="FF6699"/>
              </a:solidFill>
              <a:effectLst/>
            </a:endParaRPr>
          </a:p>
          <a:p>
            <a:pPr algn="l"/>
            <a:r>
              <a:rPr lang="ru-RU" sz="2400" b="1" dirty="0">
                <a:solidFill>
                  <a:srgbClr val="FF6699"/>
                </a:solidFill>
                <a:effectLst/>
              </a:rPr>
              <a:t>Сотрудников  - 45</a:t>
            </a:r>
          </a:p>
          <a:p>
            <a:pPr algn="l"/>
            <a:r>
              <a:rPr lang="ru-RU" sz="2400" b="1" dirty="0">
                <a:solidFill>
                  <a:srgbClr val="FF6699"/>
                </a:solidFill>
                <a:effectLst/>
              </a:rPr>
              <a:t>Педагогов – </a:t>
            </a:r>
            <a:r>
              <a:rPr lang="ru-RU" sz="2400" b="1" dirty="0" smtClean="0">
                <a:solidFill>
                  <a:srgbClr val="FF6699"/>
                </a:solidFill>
                <a:effectLst/>
              </a:rPr>
              <a:t>21</a:t>
            </a:r>
            <a:endParaRPr lang="ru-RU" sz="2400" b="1" dirty="0">
              <a:solidFill>
                <a:srgbClr val="FF6699"/>
              </a:solidFill>
              <a:effectLst/>
            </a:endParaRPr>
          </a:p>
          <a:p>
            <a:pPr algn="l"/>
            <a:r>
              <a:rPr lang="ru-RU" sz="2400" b="1" dirty="0">
                <a:solidFill>
                  <a:srgbClr val="FF6699"/>
                </a:solidFill>
                <a:effectLst/>
              </a:rPr>
              <a:t>            Заведующий -1</a:t>
            </a:r>
          </a:p>
          <a:p>
            <a:pPr algn="l"/>
            <a:r>
              <a:rPr lang="ru-RU" sz="2400" b="1" dirty="0">
                <a:solidFill>
                  <a:srgbClr val="FF6699"/>
                </a:solidFill>
                <a:effectLst/>
              </a:rPr>
              <a:t>            воспитателей – </a:t>
            </a:r>
            <a:r>
              <a:rPr lang="ru-RU" sz="2400" b="1" dirty="0" smtClean="0">
                <a:solidFill>
                  <a:srgbClr val="FF6699"/>
                </a:solidFill>
                <a:effectLst/>
              </a:rPr>
              <a:t>15</a:t>
            </a:r>
            <a:endParaRPr lang="ru-RU" sz="2400" b="1" dirty="0">
              <a:solidFill>
                <a:srgbClr val="FF6699"/>
              </a:solidFill>
              <a:effectLst/>
            </a:endParaRPr>
          </a:p>
          <a:p>
            <a:pPr algn="l"/>
            <a:r>
              <a:rPr lang="ru-RU" sz="2400" b="1" dirty="0">
                <a:solidFill>
                  <a:srgbClr val="FF6699"/>
                </a:solidFill>
                <a:effectLst/>
              </a:rPr>
              <a:t>            специалистов -  5</a:t>
            </a:r>
            <a:r>
              <a:rPr lang="ru-RU" sz="2400" b="1" dirty="0">
                <a:solidFill>
                  <a:srgbClr val="0000FF"/>
                </a:solidFill>
                <a:effectLst/>
              </a:rPr>
              <a:t>  </a:t>
            </a:r>
          </a:p>
        </p:txBody>
      </p:sp>
      <p:sp>
        <p:nvSpPr>
          <p:cNvPr id="171014" name="WordArt 6"/>
          <p:cNvSpPr>
            <a:spLocks noChangeArrowheads="1" noChangeShapeType="1" noTextEdit="1"/>
          </p:cNvSpPr>
          <p:nvPr/>
        </p:nvSpPr>
        <p:spPr bwMode="auto">
          <a:xfrm>
            <a:off x="1258888" y="0"/>
            <a:ext cx="7127875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CC99FF"/>
                </a:solidFill>
                <a:effectLst/>
                <a:latin typeface="Impact"/>
              </a:rPr>
              <a:t>Статистика</a:t>
            </a:r>
          </a:p>
        </p:txBody>
      </p:sp>
      <p:pic>
        <p:nvPicPr>
          <p:cNvPr id="171018" name="Picture 10" descr="2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157788"/>
            <a:ext cx="1644650" cy="1249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71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71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171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71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71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71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1710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1710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58" name="Picture 2" descr="smile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16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684213" y="808623"/>
            <a:ext cx="777557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457200" algn="l"/>
              </a:tabLst>
            </a:pPr>
            <a:r>
              <a:rPr lang="ru-RU" sz="2400" b="1" i="1" dirty="0">
                <a:solidFill>
                  <a:srgbClr val="0033CC"/>
                </a:solidFill>
                <a:effectLst/>
              </a:rPr>
              <a:t>Создана материально-техническая база,  позволяющая решать поставленные задачи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sz="2400" b="1" i="1" dirty="0">
                <a:solidFill>
                  <a:srgbClr val="0033CC"/>
                </a:solidFill>
                <a:effectLst/>
              </a:rPr>
              <a:t>Изостудия для развития творческих способностей детей.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sz="2400" b="1" i="1" dirty="0">
                <a:solidFill>
                  <a:srgbClr val="0033CC"/>
                </a:solidFill>
                <a:effectLst/>
              </a:rPr>
              <a:t>Физкультурный и музыкальный залы.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sz="2400" b="1" i="1" dirty="0">
                <a:solidFill>
                  <a:srgbClr val="0033CC"/>
                </a:solidFill>
                <a:effectLst/>
              </a:rPr>
              <a:t>Есть методический кабинет, оснащенный современной  методической литературой, пособиями и периодическими изданиями.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sz="2400" b="1" i="1" dirty="0">
                <a:solidFill>
                  <a:srgbClr val="0033CC"/>
                </a:solidFill>
                <a:effectLst/>
              </a:rPr>
              <a:t>В группах создана развивающая среда, предоставляющая ребенку возможность максимально активно проявить себя не только на занятиях, но и в свободной деятельности</a:t>
            </a:r>
            <a:r>
              <a:rPr lang="ru-RU" sz="2400" b="1" i="1" dirty="0" smtClean="0">
                <a:solidFill>
                  <a:srgbClr val="0033CC"/>
                </a:solidFill>
                <a:effectLst/>
              </a:rPr>
              <a:t>.       кабинет </a:t>
            </a:r>
            <a:r>
              <a:rPr lang="ru-RU" sz="2400" b="1" i="1" dirty="0">
                <a:solidFill>
                  <a:srgbClr val="0033CC"/>
                </a:solidFill>
                <a:effectLst/>
              </a:rPr>
              <a:t>психолога.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ru-RU" sz="2400" b="1" i="1" dirty="0">
                <a:solidFill>
                  <a:srgbClr val="0033CC"/>
                </a:solidFill>
                <a:effectLst/>
              </a:rPr>
              <a:t>Детский сад имеет выход в сеть Интернет.</a:t>
            </a:r>
          </a:p>
        </p:txBody>
      </p:sp>
      <p:pic>
        <p:nvPicPr>
          <p:cNvPr id="173060" name="Picture 7" descr="j035449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7988" y="5805488"/>
            <a:ext cx="8096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8" name="Picture 20" descr="D:\картинки\30000 Clipart Collection (WMF)\STANDARD\STDDIR1\BD05094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5" y="263525"/>
            <a:ext cx="990600" cy="8501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73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500" autoRev="1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" dur="2500" autoRev="1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2500" autoRev="1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500" autoRev="1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0" tmFilter="0, 0; .2, .5; .8, .5; 1, 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0" autoRev="1" fill="hold"/>
                                        <p:tgtEl>
                                          <p:spTgt spid="225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smile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16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8166100" cy="12239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200" kern="10" dirty="0">
                <a:ln w="9525">
                  <a:solidFill>
                    <a:srgbClr val="33CC33"/>
                  </a:solidFill>
                  <a:round/>
                  <a:headEnd/>
                  <a:tailEnd/>
                </a:ln>
                <a:solidFill>
                  <a:srgbClr val="33CC33"/>
                </a:solidFill>
                <a:effectLst/>
                <a:latin typeface="Impact"/>
              </a:rPr>
              <a:t>Педагоги </a:t>
            </a:r>
            <a:r>
              <a:rPr lang="ru-RU" sz="3200" kern="10" dirty="0" smtClean="0">
                <a:ln w="9525">
                  <a:solidFill>
                    <a:srgbClr val="33CC33"/>
                  </a:solidFill>
                  <a:round/>
                  <a:headEnd/>
                  <a:tailEnd/>
                </a:ln>
                <a:solidFill>
                  <a:srgbClr val="33CC33"/>
                </a:solidFill>
                <a:effectLst/>
                <a:latin typeface="Impact"/>
              </a:rPr>
              <a:t>. </a:t>
            </a:r>
            <a:r>
              <a:rPr lang="ru-RU" sz="3200" kern="10" dirty="0">
                <a:ln w="9525">
                  <a:solidFill>
                    <a:srgbClr val="33CC33"/>
                  </a:solidFill>
                  <a:round/>
                  <a:headEnd/>
                  <a:tailEnd/>
                </a:ln>
                <a:solidFill>
                  <a:srgbClr val="33CC33"/>
                </a:solidFill>
                <a:effectLst/>
                <a:latin typeface="Impact"/>
              </a:rPr>
              <a:t>Какие они?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2195736" y="2019525"/>
            <a:ext cx="496855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3300"/>
                </a:solidFill>
                <a:effectLst/>
              </a:rPr>
              <a:t>Мы </a:t>
            </a:r>
            <a:r>
              <a:rPr lang="ru-RU" sz="2800" b="1" dirty="0">
                <a:solidFill>
                  <a:srgbClr val="FF3300"/>
                </a:solidFill>
                <a:effectLst/>
              </a:rPr>
              <a:t>все такие  разные,</a:t>
            </a:r>
          </a:p>
          <a:p>
            <a:pPr algn="ctr"/>
            <a:r>
              <a:rPr lang="ru-RU" sz="2800" b="1" dirty="0">
                <a:solidFill>
                  <a:srgbClr val="FF3300"/>
                </a:solidFill>
                <a:effectLst/>
              </a:rPr>
              <a:t>По-разному все названы.</a:t>
            </a:r>
          </a:p>
          <a:p>
            <a:pPr algn="ctr"/>
            <a:r>
              <a:rPr lang="ru-RU" sz="2800" b="1" dirty="0">
                <a:solidFill>
                  <a:srgbClr val="FF3300"/>
                </a:solidFill>
                <a:effectLst/>
              </a:rPr>
              <a:t>И только в одном у нас сходство:</a:t>
            </a:r>
          </a:p>
          <a:p>
            <a:pPr algn="ctr"/>
            <a:r>
              <a:rPr lang="ru-RU" sz="2800" b="1" dirty="0">
                <a:solidFill>
                  <a:srgbClr val="FF3300"/>
                </a:solidFill>
                <a:effectLst/>
              </a:rPr>
              <a:t>Верность работе, души благородство!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395288" y="4950091"/>
            <a:ext cx="79930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0066CC"/>
                </a:solidFill>
                <a:effectLst/>
              </a:rPr>
              <a:t>Наше </a:t>
            </a:r>
            <a:r>
              <a:rPr lang="ru-RU" sz="2000" b="1" u="sng" dirty="0">
                <a:solidFill>
                  <a:srgbClr val="0066CC"/>
                </a:solidFill>
                <a:effectLst/>
              </a:rPr>
              <a:t>ДОУ – это:</a:t>
            </a:r>
          </a:p>
          <a:p>
            <a:pPr algn="ctr"/>
            <a:r>
              <a:rPr lang="ru-RU" sz="2000" b="1" dirty="0">
                <a:solidFill>
                  <a:srgbClr val="0066CC"/>
                </a:solidFill>
                <a:effectLst/>
              </a:rPr>
              <a:t>Д – добрые, душевные, доброжелательные;</a:t>
            </a:r>
          </a:p>
          <a:p>
            <a:pPr algn="l"/>
            <a:r>
              <a:rPr lang="ru-RU" sz="2000" b="1" dirty="0">
                <a:solidFill>
                  <a:srgbClr val="0066CC"/>
                </a:solidFill>
                <a:effectLst/>
              </a:rPr>
              <a:t>               О – общительные, ответственные, обаятельные;</a:t>
            </a:r>
          </a:p>
          <a:p>
            <a:pPr algn="ctr"/>
            <a:r>
              <a:rPr lang="ru-RU" sz="2000" b="1" dirty="0">
                <a:solidFill>
                  <a:srgbClr val="0066CC"/>
                </a:solidFill>
                <a:effectLst/>
              </a:rPr>
              <a:t>У – умные, успешные, увлеченные педагоги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/>
      <p:bldP spid="41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154" name="Picture 2" descr="smile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16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611188" y="-73025"/>
            <a:ext cx="7056437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endParaRPr lang="ru-RU" b="1" u="sng">
              <a:effectLst/>
            </a:endParaRPr>
          </a:p>
          <a:p>
            <a:pPr algn="l">
              <a:tabLst>
                <a:tab pos="457200" algn="l"/>
              </a:tabLst>
            </a:pPr>
            <a:endParaRPr lang="ru-RU" b="1">
              <a:effectLst/>
            </a:endParaRPr>
          </a:p>
          <a:p>
            <a:pPr algn="l">
              <a:tabLst>
                <a:tab pos="457200" algn="l"/>
              </a:tabLst>
            </a:pPr>
            <a:endParaRPr lang="ru-RU" b="1">
              <a:effectLst/>
            </a:endParaRPr>
          </a:p>
          <a:p>
            <a:pPr algn="l">
              <a:buFontTx/>
              <a:buChar char="•"/>
              <a:tabLst>
                <a:tab pos="457200" algn="l"/>
              </a:tabLst>
            </a:pPr>
            <a:r>
              <a:rPr lang="ru-RU" sz="1600" b="1">
                <a:effectLst/>
              </a:rPr>
              <a:t>Любовь и уважение к личности ребенка;</a:t>
            </a:r>
          </a:p>
          <a:p>
            <a:pPr algn="l">
              <a:buFontTx/>
              <a:buChar char="•"/>
              <a:tabLst>
                <a:tab pos="457200" algn="l"/>
              </a:tabLst>
            </a:pPr>
            <a:r>
              <a:rPr lang="ru-RU" sz="1600" b="1">
                <a:effectLst/>
              </a:rPr>
              <a:t>Широта души и острота ума;</a:t>
            </a:r>
          </a:p>
          <a:p>
            <a:pPr algn="l">
              <a:buFontTx/>
              <a:buChar char="•"/>
              <a:tabLst>
                <a:tab pos="457200" algn="l"/>
              </a:tabLst>
            </a:pPr>
            <a:r>
              <a:rPr lang="ru-RU" sz="1600" b="1">
                <a:effectLst/>
              </a:rPr>
              <a:t>Качество обучения и воспитания;</a:t>
            </a:r>
          </a:p>
          <a:p>
            <a:pPr algn="l">
              <a:buFontTx/>
              <a:buChar char="•"/>
              <a:tabLst>
                <a:tab pos="457200" algn="l"/>
              </a:tabLst>
            </a:pPr>
            <a:r>
              <a:rPr lang="ru-RU" sz="1600" b="1">
                <a:effectLst/>
              </a:rPr>
              <a:t>Оригинальность идей и мыслей.</a:t>
            </a:r>
          </a:p>
        </p:txBody>
      </p:sp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539750" y="2276475"/>
            <a:ext cx="8208963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endParaRPr lang="ru-RU" b="1" u="sng">
              <a:effectLst/>
            </a:endParaRPr>
          </a:p>
          <a:p>
            <a:pPr algn="ctr">
              <a:tabLst>
                <a:tab pos="457200" algn="l"/>
              </a:tabLst>
            </a:pPr>
            <a:endParaRPr lang="ru-RU" b="1">
              <a:effectLst/>
            </a:endParaRPr>
          </a:p>
          <a:p>
            <a:pPr algn="l">
              <a:buFontTx/>
              <a:buChar char="•"/>
              <a:tabLst>
                <a:tab pos="457200" algn="l"/>
              </a:tabLst>
            </a:pPr>
            <a:r>
              <a:rPr lang="ru-RU" sz="1600" b="1">
                <a:effectLst/>
              </a:rPr>
              <a:t>Учись видеть и уважать в другом человеке личность.</a:t>
            </a:r>
          </a:p>
          <a:p>
            <a:pPr algn="l">
              <a:buFontTx/>
              <a:buChar char="•"/>
              <a:tabLst>
                <a:tab pos="457200" algn="l"/>
              </a:tabLst>
            </a:pPr>
            <a:r>
              <a:rPr lang="ru-RU" sz="1600" b="1">
                <a:effectLst/>
              </a:rPr>
              <a:t>Учись видеть в себе недостатки и прощать их другим.</a:t>
            </a:r>
          </a:p>
          <a:p>
            <a:pPr algn="l">
              <a:buFontTx/>
              <a:buChar char="•"/>
              <a:tabLst>
                <a:tab pos="457200" algn="l"/>
              </a:tabLst>
            </a:pPr>
            <a:r>
              <a:rPr lang="ru-RU" sz="1600" b="1">
                <a:effectLst/>
              </a:rPr>
              <a:t>Будь честен в помыслах, не навреди словом.</a:t>
            </a:r>
          </a:p>
          <a:p>
            <a:pPr algn="l">
              <a:buFontTx/>
              <a:buChar char="•"/>
              <a:tabLst>
                <a:tab pos="457200" algn="l"/>
              </a:tabLst>
            </a:pPr>
            <a:r>
              <a:rPr lang="ru-RU" sz="1600" b="1">
                <a:effectLst/>
              </a:rPr>
              <a:t>Щедро делись своим педагогическим мастерством, ибо «не оскудеет рука дающего».</a:t>
            </a:r>
          </a:p>
          <a:p>
            <a:pPr algn="l">
              <a:buFontTx/>
              <a:buChar char="•"/>
              <a:tabLst>
                <a:tab pos="457200" algn="l"/>
              </a:tabLst>
            </a:pPr>
            <a:r>
              <a:rPr lang="ru-RU" sz="1600" b="1">
                <a:effectLst/>
              </a:rPr>
              <a:t>Учись радоваться успехам своих коллег.</a:t>
            </a:r>
          </a:p>
          <a:p>
            <a:pPr algn="l">
              <a:buFontTx/>
              <a:buChar char="•"/>
              <a:tabLst>
                <a:tab pos="457200" algn="l"/>
              </a:tabLst>
            </a:pPr>
            <a:r>
              <a:rPr lang="ru-RU" sz="1600" b="1">
                <a:effectLst/>
              </a:rPr>
              <a:t>Не позволяй себе плохого настроения.</a:t>
            </a:r>
          </a:p>
          <a:p>
            <a:pPr algn="l">
              <a:buFontTx/>
              <a:buChar char="•"/>
              <a:tabLst>
                <a:tab pos="457200" algn="l"/>
              </a:tabLst>
            </a:pPr>
            <a:r>
              <a:rPr lang="ru-RU" sz="1600" b="1">
                <a:effectLst/>
              </a:rPr>
              <a:t>Помни, что твой внешний вид соответствует твоему внутреннему содержанию.</a:t>
            </a:r>
          </a:p>
          <a:p>
            <a:pPr algn="l">
              <a:buFontTx/>
              <a:buChar char="•"/>
              <a:tabLst>
                <a:tab pos="457200" algn="l"/>
              </a:tabLst>
            </a:pPr>
            <a:r>
              <a:rPr lang="ru-RU" sz="1600" b="1">
                <a:effectLst/>
              </a:rPr>
              <a:t>Полнее используй свои силы и возможности в работе.</a:t>
            </a:r>
          </a:p>
          <a:p>
            <a:pPr algn="l">
              <a:buFontTx/>
              <a:buChar char="•"/>
              <a:tabLst>
                <a:tab pos="457200" algn="l"/>
              </a:tabLst>
            </a:pPr>
            <a:r>
              <a:rPr lang="ru-RU" sz="1600" b="1">
                <a:effectLst/>
              </a:rPr>
              <a:t>Совершенствуйся.</a:t>
            </a:r>
          </a:p>
          <a:p>
            <a:pPr algn="l">
              <a:buFontTx/>
              <a:buChar char="•"/>
              <a:tabLst>
                <a:tab pos="457200" algn="l"/>
              </a:tabLst>
            </a:pPr>
            <a:r>
              <a:rPr lang="ru-RU" sz="1600" b="1">
                <a:effectLst/>
              </a:rPr>
              <a:t>Добросовестно выполняй свои профессиональные обязанности.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385763" y="5646738"/>
            <a:ext cx="8507412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endParaRPr lang="ru-RU" sz="800">
              <a:solidFill>
                <a:srgbClr val="0000FF"/>
              </a:solidFill>
              <a:effectLst/>
            </a:endParaRPr>
          </a:p>
          <a:p>
            <a:pPr algn="l"/>
            <a:r>
              <a:rPr lang="ru-RU" sz="800">
                <a:solidFill>
                  <a:srgbClr val="0000FF"/>
                </a:solidFill>
                <a:effectLst/>
              </a:rPr>
              <a:t> </a:t>
            </a:r>
            <a:r>
              <a:rPr lang="ru-RU" b="1">
                <a:solidFill>
                  <a:srgbClr val="0000FF"/>
                </a:solidFill>
                <a:effectLst/>
              </a:rPr>
              <a:t>Наше ДОУ – детский сад не только для всех, но и для каждого ребенка, где ему помогут реализовать индивидуальные качества и способности, где его всегда любят и ждут.</a:t>
            </a:r>
          </a:p>
        </p:txBody>
      </p:sp>
      <p:sp>
        <p:nvSpPr>
          <p:cNvPr id="177158" name="WordArt 6"/>
          <p:cNvSpPr>
            <a:spLocks noChangeArrowheads="1" noChangeShapeType="1" noTextEdit="1"/>
          </p:cNvSpPr>
          <p:nvPr/>
        </p:nvSpPr>
        <p:spPr bwMode="auto">
          <a:xfrm>
            <a:off x="1476375" y="0"/>
            <a:ext cx="6408738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2400" kern="10" smtClean="0">
                <a:ln w="9525">
                  <a:solidFill>
                    <a:srgbClr val="FF6699"/>
                  </a:solidFill>
                  <a:round/>
                  <a:headEnd/>
                  <a:tailEnd/>
                </a:ln>
                <a:solidFill>
                  <a:srgbClr val="FF6699"/>
                </a:solidFill>
                <a:effectLst/>
                <a:latin typeface="Impact"/>
              </a:rPr>
              <a:t>педагогическое </a:t>
            </a:r>
            <a:r>
              <a:rPr lang="ru-RU" sz="2400" kern="10" dirty="0">
                <a:ln w="9525">
                  <a:solidFill>
                    <a:srgbClr val="FF6699"/>
                  </a:solidFill>
                  <a:round/>
                  <a:headEnd/>
                  <a:tailEnd/>
                </a:ln>
                <a:solidFill>
                  <a:srgbClr val="FF6699"/>
                </a:solidFill>
                <a:effectLst/>
                <a:latin typeface="Impact"/>
              </a:rPr>
              <a:t>кредо:</a:t>
            </a:r>
          </a:p>
        </p:txBody>
      </p:sp>
      <p:sp>
        <p:nvSpPr>
          <p:cNvPr id="177159" name="WordArt 7"/>
          <p:cNvSpPr>
            <a:spLocks noChangeArrowheads="1" noChangeShapeType="1" noTextEdit="1"/>
          </p:cNvSpPr>
          <p:nvPr/>
        </p:nvSpPr>
        <p:spPr bwMode="auto">
          <a:xfrm>
            <a:off x="971550" y="1844675"/>
            <a:ext cx="7435850" cy="9953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2000" kern="10">
                <a:ln w="9525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66CCFF"/>
                </a:solidFill>
                <a:effectLst/>
                <a:latin typeface="Impact"/>
              </a:rPr>
              <a:t>Кодекс чести воспитателей ДОУ</a:t>
            </a:r>
          </a:p>
        </p:txBody>
      </p:sp>
      <p:pic>
        <p:nvPicPr>
          <p:cNvPr id="177160" name="Picture 8" descr="j023298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99325" y="3860800"/>
            <a:ext cx="1844675" cy="1831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3000"/>
                                        <p:tgtEl>
                                          <p:spTgt spid="17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/>
      <p:bldP spid="177156" grpId="0"/>
      <p:bldP spid="1771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202" name="Picture 2" descr="smile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1600000">
            <a:off x="0" y="0"/>
            <a:ext cx="9144000" cy="6858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79203" name="WordArt 3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8532813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/>
                <a:latin typeface="Impact"/>
              </a:rPr>
              <a:t>Направления детятельности  нашего ДОУ:</a:t>
            </a:r>
          </a:p>
        </p:txBody>
      </p:sp>
      <p:grpSp>
        <p:nvGrpSpPr>
          <p:cNvPr id="179204" name="Group 4"/>
          <p:cNvGrpSpPr>
            <a:grpSpLocks/>
          </p:cNvGrpSpPr>
          <p:nvPr/>
        </p:nvGrpSpPr>
        <p:grpSpPr bwMode="auto">
          <a:xfrm>
            <a:off x="395288" y="1916113"/>
            <a:ext cx="1873250" cy="4035425"/>
            <a:chOff x="720" y="1296"/>
            <a:chExt cx="1367" cy="2542"/>
          </a:xfrm>
        </p:grpSpPr>
        <p:sp>
          <p:nvSpPr>
            <p:cNvPr id="179205" name="AutoShape 5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06" name="AutoShape 6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07" name="AutoShape 7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08" name="AutoShape 8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09" name="AutoShape 9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10" name="AutoShape 10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79211" name="Group 11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179212" name="Oval 12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79213" name="Oval 13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79214" name="Oval 14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79215" name="Oval 15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79216" name="Oval 16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179217" name="Text Box 17"/>
            <p:cNvSpPr txBox="1">
              <a:spLocks noChangeArrowheads="1"/>
            </p:cNvSpPr>
            <p:nvPr/>
          </p:nvSpPr>
          <p:spPr bwMode="gray">
            <a:xfrm>
              <a:off x="1341" y="1400"/>
              <a:ext cx="8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endParaRPr lang="en-US">
                <a:solidFill>
                  <a:srgbClr val="800080"/>
                </a:solidFill>
                <a:effectLst/>
              </a:endParaRPr>
            </a:p>
          </p:txBody>
        </p:sp>
        <p:sp>
          <p:nvSpPr>
            <p:cNvPr id="179218" name="Text Box 18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b="1">
                  <a:solidFill>
                    <a:srgbClr val="800080"/>
                  </a:solidFill>
                  <a:effectLst/>
                </a:rPr>
                <a:t> </a:t>
              </a:r>
              <a:endParaRPr lang="en-US" b="1">
                <a:solidFill>
                  <a:srgbClr val="800080"/>
                </a:solidFill>
                <a:effectLst/>
              </a:endParaRPr>
            </a:p>
          </p:txBody>
        </p:sp>
      </p:grpSp>
      <p:grpSp>
        <p:nvGrpSpPr>
          <p:cNvPr id="179219" name="Group 19"/>
          <p:cNvGrpSpPr>
            <a:grpSpLocks/>
          </p:cNvGrpSpPr>
          <p:nvPr/>
        </p:nvGrpSpPr>
        <p:grpSpPr bwMode="auto">
          <a:xfrm>
            <a:off x="2484438" y="1916113"/>
            <a:ext cx="2016125" cy="4035425"/>
            <a:chOff x="720" y="1296"/>
            <a:chExt cx="1367" cy="2542"/>
          </a:xfrm>
        </p:grpSpPr>
        <p:sp>
          <p:nvSpPr>
            <p:cNvPr id="179220" name="AutoShape 20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21" name="AutoShape 21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22" name="AutoShape 22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23" name="AutoShape 23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24" name="AutoShape 24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25" name="AutoShape 25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79226" name="Group 26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179227" name="Oval 27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79228" name="Oval 28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79229" name="Oval 29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79230" name="Oval 30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79231" name="Oval 31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179232" name="Text Box 32"/>
            <p:cNvSpPr txBox="1">
              <a:spLocks noChangeArrowheads="1"/>
            </p:cNvSpPr>
            <p:nvPr/>
          </p:nvSpPr>
          <p:spPr bwMode="gray">
            <a:xfrm>
              <a:off x="1341" y="1400"/>
              <a:ext cx="8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79233" name="Text Box 33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b="1">
                  <a:effectLst/>
                </a:rPr>
                <a:t> </a:t>
              </a:r>
              <a:endParaRPr lang="en-US" b="1">
                <a:effectLst/>
              </a:endParaRPr>
            </a:p>
          </p:txBody>
        </p:sp>
      </p:grpSp>
      <p:grpSp>
        <p:nvGrpSpPr>
          <p:cNvPr id="179234" name="Group 34"/>
          <p:cNvGrpSpPr>
            <a:grpSpLocks/>
          </p:cNvGrpSpPr>
          <p:nvPr/>
        </p:nvGrpSpPr>
        <p:grpSpPr bwMode="auto">
          <a:xfrm>
            <a:off x="4716463" y="1916113"/>
            <a:ext cx="1873250" cy="4035425"/>
            <a:chOff x="720" y="1296"/>
            <a:chExt cx="1367" cy="2542"/>
          </a:xfrm>
        </p:grpSpPr>
        <p:sp>
          <p:nvSpPr>
            <p:cNvPr id="179235" name="AutoShape 35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36" name="AutoShape 36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37" name="AutoShape 37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38" name="AutoShape 38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39" name="AutoShape 39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40" name="AutoShape 40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79241" name="Group 41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179242" name="Oval 42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79243" name="Oval 43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79244" name="Oval 44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79245" name="Oval 45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79246" name="Oval 46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179247" name="Text Box 47"/>
            <p:cNvSpPr txBox="1">
              <a:spLocks noChangeArrowheads="1"/>
            </p:cNvSpPr>
            <p:nvPr/>
          </p:nvSpPr>
          <p:spPr bwMode="gray">
            <a:xfrm>
              <a:off x="1341" y="1400"/>
              <a:ext cx="8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79248" name="Text Box 48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b="1">
                  <a:effectLst/>
                </a:rPr>
                <a:t> </a:t>
              </a:r>
              <a:endParaRPr lang="en-US" b="1">
                <a:effectLst/>
              </a:endParaRPr>
            </a:p>
          </p:txBody>
        </p:sp>
      </p:grpSp>
      <p:grpSp>
        <p:nvGrpSpPr>
          <p:cNvPr id="179249" name="Group 49"/>
          <p:cNvGrpSpPr>
            <a:grpSpLocks/>
          </p:cNvGrpSpPr>
          <p:nvPr/>
        </p:nvGrpSpPr>
        <p:grpSpPr bwMode="auto">
          <a:xfrm>
            <a:off x="6804025" y="1916113"/>
            <a:ext cx="1873250" cy="4035425"/>
            <a:chOff x="720" y="1296"/>
            <a:chExt cx="1367" cy="2542"/>
          </a:xfrm>
        </p:grpSpPr>
        <p:sp>
          <p:nvSpPr>
            <p:cNvPr id="179250" name="AutoShape 50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51" name="AutoShape 51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52" name="AutoShape 52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53" name="AutoShape 53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54" name="AutoShape 54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9255" name="AutoShape 55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79256" name="Group 56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179257" name="Oval 57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179258" name="Oval 58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79259" name="Oval 59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79260" name="Oval 60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79261" name="Oval 61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179262" name="Text Box 62"/>
            <p:cNvSpPr txBox="1">
              <a:spLocks noChangeArrowheads="1"/>
            </p:cNvSpPr>
            <p:nvPr/>
          </p:nvSpPr>
          <p:spPr bwMode="gray">
            <a:xfrm>
              <a:off x="1341" y="1400"/>
              <a:ext cx="8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79263" name="Text Box 63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ru-RU" b="1">
                  <a:effectLst/>
                </a:rPr>
                <a:t> </a:t>
              </a:r>
              <a:endParaRPr lang="en-US" b="1">
                <a:effectLst/>
              </a:endParaRPr>
            </a:p>
          </p:txBody>
        </p:sp>
      </p:grpSp>
      <p:sp>
        <p:nvSpPr>
          <p:cNvPr id="179264" name="Rectangle 64"/>
          <p:cNvSpPr>
            <a:spLocks noChangeArrowheads="1"/>
          </p:cNvSpPr>
          <p:nvPr/>
        </p:nvSpPr>
        <p:spPr bwMode="auto">
          <a:xfrm>
            <a:off x="539750" y="2801938"/>
            <a:ext cx="15478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>
              <a:effectLst/>
            </a:endParaRPr>
          </a:p>
          <a:p>
            <a:pPr algn="ctr"/>
            <a:r>
              <a:rPr lang="ru-RU" b="1">
                <a:solidFill>
                  <a:schemeClr val="bg1"/>
                </a:solidFill>
                <a:effectLst/>
              </a:rPr>
              <a:t>Здоровье</a:t>
            </a:r>
          </a:p>
          <a:p>
            <a:pPr algn="ctr"/>
            <a:r>
              <a:rPr lang="ru-RU" b="1">
                <a:solidFill>
                  <a:schemeClr val="bg1"/>
                </a:solidFill>
                <a:effectLst/>
              </a:rPr>
              <a:t>сбережение</a:t>
            </a:r>
          </a:p>
          <a:p>
            <a:pPr algn="ctr" eaLnBrk="0" hangingPunct="0"/>
            <a:endParaRPr lang="ru-RU">
              <a:solidFill>
                <a:schemeClr val="bg1"/>
              </a:solidFill>
              <a:effectLst/>
            </a:endParaRPr>
          </a:p>
        </p:txBody>
      </p:sp>
      <p:sp>
        <p:nvSpPr>
          <p:cNvPr id="179265" name="Rectangle 65"/>
          <p:cNvSpPr>
            <a:spLocks noChangeArrowheads="1"/>
          </p:cNvSpPr>
          <p:nvPr/>
        </p:nvSpPr>
        <p:spPr bwMode="auto">
          <a:xfrm>
            <a:off x="2411413" y="2508250"/>
            <a:ext cx="2160587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>
              <a:effectLst/>
            </a:endParaRPr>
          </a:p>
          <a:p>
            <a:pPr algn="ctr"/>
            <a:endParaRPr lang="ru-RU">
              <a:effectLst/>
            </a:endParaRPr>
          </a:p>
          <a:p>
            <a:pPr algn="ctr"/>
            <a:r>
              <a:rPr lang="ru-RU" b="1">
                <a:solidFill>
                  <a:schemeClr val="bg1"/>
                </a:solidFill>
                <a:effectLst/>
              </a:rPr>
              <a:t>Познавательное </a:t>
            </a:r>
          </a:p>
          <a:p>
            <a:pPr algn="ctr"/>
            <a:r>
              <a:rPr lang="ru-RU" b="1">
                <a:solidFill>
                  <a:schemeClr val="bg1"/>
                </a:solidFill>
                <a:effectLst/>
              </a:rPr>
              <a:t>развитие</a:t>
            </a:r>
          </a:p>
          <a:p>
            <a:pPr algn="ctr" eaLnBrk="0" hangingPunct="0"/>
            <a:endParaRPr lang="ru-RU" b="1">
              <a:solidFill>
                <a:schemeClr val="bg1"/>
              </a:solidFill>
              <a:effectLst/>
            </a:endParaRPr>
          </a:p>
        </p:txBody>
      </p:sp>
      <p:sp>
        <p:nvSpPr>
          <p:cNvPr id="179266" name="Rectangle 66"/>
          <p:cNvSpPr>
            <a:spLocks noChangeArrowheads="1"/>
          </p:cNvSpPr>
          <p:nvPr/>
        </p:nvSpPr>
        <p:spPr bwMode="auto">
          <a:xfrm>
            <a:off x="4500563" y="2779713"/>
            <a:ext cx="23034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>
              <a:effectLst/>
            </a:endParaRPr>
          </a:p>
          <a:p>
            <a:pPr algn="ctr"/>
            <a:r>
              <a:rPr lang="ru-RU" b="1">
                <a:solidFill>
                  <a:schemeClr val="bg1"/>
                </a:solidFill>
                <a:effectLst/>
              </a:rPr>
              <a:t>Художественно-эстетическое</a:t>
            </a:r>
          </a:p>
          <a:p>
            <a:pPr algn="ctr" eaLnBrk="0" hangingPunct="0"/>
            <a:endParaRPr lang="ru-RU" b="1">
              <a:solidFill>
                <a:schemeClr val="bg1"/>
              </a:solidFill>
              <a:effectLst/>
            </a:endParaRPr>
          </a:p>
        </p:txBody>
      </p:sp>
      <p:sp>
        <p:nvSpPr>
          <p:cNvPr id="179267" name="Rectangle 67"/>
          <p:cNvSpPr>
            <a:spLocks noChangeArrowheads="1"/>
          </p:cNvSpPr>
          <p:nvPr/>
        </p:nvSpPr>
        <p:spPr bwMode="auto">
          <a:xfrm>
            <a:off x="7019925" y="2820988"/>
            <a:ext cx="15843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b="1">
              <a:effectLst/>
            </a:endParaRPr>
          </a:p>
          <a:p>
            <a:pPr algn="ctr"/>
            <a:r>
              <a:rPr lang="ru-RU" b="1">
                <a:solidFill>
                  <a:schemeClr val="bg1"/>
                </a:solidFill>
                <a:effectLst/>
              </a:rPr>
              <a:t>Социально-личностное</a:t>
            </a:r>
          </a:p>
          <a:p>
            <a:pPr algn="ctr" eaLnBrk="0" hangingPunct="0"/>
            <a:endParaRPr lang="ru-RU" b="1">
              <a:effectLst/>
            </a:endParaRPr>
          </a:p>
        </p:txBody>
      </p:sp>
      <p:pic>
        <p:nvPicPr>
          <p:cNvPr id="179268" name="Picture 68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3789363"/>
            <a:ext cx="809625" cy="1238250"/>
          </a:xfrm>
          <a:prstGeom prst="rect">
            <a:avLst/>
          </a:prstGeom>
          <a:noFill/>
        </p:spPr>
      </p:pic>
      <p:pic>
        <p:nvPicPr>
          <p:cNvPr id="179271" name="Picture 71" descr="74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3789363"/>
            <a:ext cx="1368425" cy="1130300"/>
          </a:xfrm>
          <a:prstGeom prst="rect">
            <a:avLst/>
          </a:prstGeom>
          <a:noFill/>
        </p:spPr>
      </p:pic>
      <p:pic>
        <p:nvPicPr>
          <p:cNvPr id="179273" name="Picture 73" descr="81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725" y="3933825"/>
            <a:ext cx="809625" cy="904875"/>
          </a:xfrm>
          <a:prstGeom prst="rect">
            <a:avLst/>
          </a:prstGeom>
          <a:noFill/>
        </p:spPr>
      </p:pic>
      <p:pic>
        <p:nvPicPr>
          <p:cNvPr id="179274" name="Picture 74" descr="51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113" y="3789363"/>
            <a:ext cx="847725" cy="108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9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9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9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79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9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9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9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226" name="Picture 2" descr="smile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16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395288" y="1366838"/>
            <a:ext cx="8424862" cy="474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l">
              <a:tabLst>
                <a:tab pos="269875" algn="l"/>
              </a:tabLst>
            </a:pPr>
            <a:endParaRPr lang="ru-RU" b="1" i="1">
              <a:solidFill>
                <a:srgbClr val="003399"/>
              </a:solidFill>
              <a:effectLst/>
            </a:endParaRPr>
          </a:p>
          <a:p>
            <a:pPr marL="342900" indent="-342900" algn="just">
              <a:buFontTx/>
              <a:buAutoNum type="arabicPeriod"/>
              <a:tabLst>
                <a:tab pos="269875" algn="l"/>
              </a:tabLst>
            </a:pPr>
            <a:r>
              <a:rPr lang="ru-RU" sz="2400" b="1" i="1">
                <a:solidFill>
                  <a:srgbClr val="003399"/>
                </a:solidFill>
                <a:effectLst/>
              </a:rPr>
              <a:t>Организация  воспитательно-образовательного процесса на всех уровнях без   ущерба здоровью детей. </a:t>
            </a:r>
          </a:p>
          <a:p>
            <a:pPr marL="342900" indent="-342900" algn="just">
              <a:tabLst>
                <a:tab pos="269875" algn="l"/>
              </a:tabLst>
            </a:pPr>
            <a:r>
              <a:rPr lang="ru-RU" sz="2400" b="1" i="1">
                <a:solidFill>
                  <a:srgbClr val="003399"/>
                </a:solidFill>
                <a:effectLst/>
              </a:rPr>
              <a:t>2. Оптимизация игровой деятельности воспитанников. </a:t>
            </a:r>
          </a:p>
          <a:p>
            <a:pPr marL="342900" indent="-342900" algn="just">
              <a:tabLst>
                <a:tab pos="269875" algn="l"/>
              </a:tabLst>
            </a:pPr>
            <a:r>
              <a:rPr lang="ru-RU" sz="2400" b="1" i="1">
                <a:solidFill>
                  <a:srgbClr val="003399"/>
                </a:solidFill>
                <a:effectLst/>
              </a:rPr>
              <a:t>3. Разработка модели организации правового воспитания в детском саду. Повышение уровня правовой культуры всех участников педагогического процесса.</a:t>
            </a:r>
          </a:p>
          <a:p>
            <a:pPr marL="342900" indent="-342900" algn="just">
              <a:tabLst>
                <a:tab pos="269875" algn="l"/>
              </a:tabLst>
            </a:pPr>
            <a:r>
              <a:rPr lang="ru-RU" sz="2400" b="1" i="1">
                <a:solidFill>
                  <a:srgbClr val="003399"/>
                </a:solidFill>
                <a:effectLst/>
              </a:rPr>
              <a:t>4.Развитие творческого  воображения, нравственно-эмоциональной отзывчивости     на музыкальных и художественных произведениях. </a:t>
            </a:r>
          </a:p>
        </p:txBody>
      </p:sp>
      <p:sp>
        <p:nvSpPr>
          <p:cNvPr id="180228" name="WordArt 4"/>
          <p:cNvSpPr>
            <a:spLocks noChangeArrowheads="1" noChangeShapeType="1" noTextEdit="1"/>
          </p:cNvSpPr>
          <p:nvPr/>
        </p:nvSpPr>
        <p:spPr bwMode="auto">
          <a:xfrm>
            <a:off x="2051050" y="0"/>
            <a:ext cx="6229350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/>
                <a:latin typeface="Impact"/>
              </a:rPr>
              <a:t>Задачи ДОУ</a:t>
            </a:r>
          </a:p>
        </p:txBody>
      </p:sp>
      <p:pic>
        <p:nvPicPr>
          <p:cNvPr id="180229" name="Picture 7" descr="j0232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0"/>
            <a:ext cx="1616075" cy="165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80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0" tmFilter="0, 0; .2, .5; .8, .5; 1, 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0" autoRev="1" fill="hold"/>
                                        <p:tgtEl>
                                          <p:spTgt spid="1802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74" name="Picture 2" descr="smile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16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395288" y="854075"/>
            <a:ext cx="82804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buFontTx/>
              <a:buChar char="•"/>
              <a:tabLst>
                <a:tab pos="685800" algn="l"/>
              </a:tabLst>
            </a:pPr>
            <a:endParaRPr lang="ru-RU">
              <a:effectLst/>
            </a:endParaRPr>
          </a:p>
          <a:p>
            <a:pPr algn="l">
              <a:buFontTx/>
              <a:buChar char="•"/>
              <a:tabLst>
                <a:tab pos="685800" algn="l"/>
              </a:tabLst>
            </a:pPr>
            <a:endParaRPr lang="ru-RU">
              <a:effectLst/>
            </a:endParaRPr>
          </a:p>
          <a:p>
            <a:pPr algn="l">
              <a:buFontTx/>
              <a:buChar char="•"/>
              <a:tabLst>
                <a:tab pos="685800" algn="l"/>
              </a:tabLst>
            </a:pPr>
            <a:endParaRPr lang="ru-RU">
              <a:effectLst/>
            </a:endParaRPr>
          </a:p>
          <a:p>
            <a:pPr algn="l">
              <a:tabLst>
                <a:tab pos="685800" algn="l"/>
              </a:tabLst>
            </a:pPr>
            <a:endParaRPr lang="ru-RU">
              <a:effectLst/>
            </a:endParaRPr>
          </a:p>
          <a:p>
            <a:pPr algn="l">
              <a:tabLst>
                <a:tab pos="685800" algn="l"/>
              </a:tabLst>
            </a:pPr>
            <a:endParaRPr lang="ru-RU">
              <a:effectLst/>
            </a:endParaRPr>
          </a:p>
          <a:p>
            <a:pPr algn="l">
              <a:buFontTx/>
              <a:buChar char="•"/>
              <a:tabLst>
                <a:tab pos="685800" algn="l"/>
              </a:tabLst>
            </a:pPr>
            <a:endParaRPr lang="ru-RU" b="1">
              <a:solidFill>
                <a:srgbClr val="003399"/>
              </a:solidFill>
              <a:effectLst/>
            </a:endParaRPr>
          </a:p>
          <a:p>
            <a:pPr algn="l">
              <a:buFontTx/>
              <a:buChar char="•"/>
              <a:tabLst>
                <a:tab pos="685800" algn="l"/>
              </a:tabLst>
            </a:pPr>
            <a:r>
              <a:rPr lang="ru-RU" sz="2400" b="1">
                <a:solidFill>
                  <a:srgbClr val="003399"/>
                </a:solidFill>
                <a:effectLst/>
              </a:rPr>
              <a:t>Комфортная творческая атмосфера и доброжелательный микроклимат в коллективе.</a:t>
            </a:r>
          </a:p>
          <a:p>
            <a:pPr algn="l">
              <a:buFontTx/>
              <a:buChar char="•"/>
              <a:tabLst>
                <a:tab pos="685800" algn="l"/>
              </a:tabLst>
            </a:pPr>
            <a:r>
              <a:rPr lang="ru-RU" sz="2400" b="1">
                <a:solidFill>
                  <a:srgbClr val="003399"/>
                </a:solidFill>
                <a:effectLst/>
              </a:rPr>
              <a:t>Общая мотивация сотрудников на положительный результат.</a:t>
            </a:r>
          </a:p>
          <a:p>
            <a:pPr algn="l">
              <a:buFontTx/>
              <a:buChar char="•"/>
              <a:tabLst>
                <a:tab pos="685800" algn="l"/>
              </a:tabLst>
            </a:pPr>
            <a:r>
              <a:rPr lang="ru-RU" sz="2400" b="1">
                <a:solidFill>
                  <a:srgbClr val="003399"/>
                </a:solidFill>
                <a:effectLst/>
              </a:rPr>
              <a:t>Гибкое реагирование на возникающие проблемы</a:t>
            </a:r>
          </a:p>
          <a:p>
            <a:pPr algn="l">
              <a:buFontTx/>
              <a:buChar char="•"/>
              <a:tabLst>
                <a:tab pos="685800" algn="l"/>
              </a:tabLst>
            </a:pPr>
            <a:r>
              <a:rPr lang="ru-RU" sz="2400" b="1">
                <a:solidFill>
                  <a:srgbClr val="003399"/>
                </a:solidFill>
                <a:effectLst/>
              </a:rPr>
              <a:t>Использование как традиционных, так и интерактивных форм и видов работы с кадрами.</a:t>
            </a:r>
          </a:p>
          <a:p>
            <a:pPr algn="l">
              <a:buFontTx/>
              <a:buChar char="•"/>
              <a:tabLst>
                <a:tab pos="685800" algn="l"/>
              </a:tabLst>
            </a:pPr>
            <a:r>
              <a:rPr lang="ru-RU" sz="2400" b="1">
                <a:solidFill>
                  <a:srgbClr val="003399"/>
                </a:solidFill>
                <a:effectLst/>
              </a:rPr>
              <a:t>Повышение профессионального уровня педагогов.</a:t>
            </a:r>
          </a:p>
          <a:p>
            <a:pPr algn="ctr" eaLnBrk="0" hangingPunct="0">
              <a:tabLst>
                <a:tab pos="685800" algn="l"/>
              </a:tabLst>
            </a:pPr>
            <a:endParaRPr lang="ru-RU" sz="2400">
              <a:solidFill>
                <a:srgbClr val="0066CC"/>
              </a:solidFill>
              <a:effectLst/>
            </a:endParaRPr>
          </a:p>
        </p:txBody>
      </p:sp>
      <p:pic>
        <p:nvPicPr>
          <p:cNvPr id="182276" name="Picture 4" descr="j02329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1628775"/>
            <a:ext cx="1593850" cy="1414463"/>
          </a:xfrm>
          <a:prstGeom prst="rect">
            <a:avLst/>
          </a:prstGeom>
          <a:noFill/>
        </p:spPr>
      </p:pic>
      <p:sp>
        <p:nvSpPr>
          <p:cNvPr id="182277" name="WordArt 5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8532813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9900"/>
                </a:solidFill>
                <a:effectLst/>
                <a:latin typeface="Impact"/>
              </a:rPr>
              <a:t>Компоненты режима развития ДОУ</a:t>
            </a:r>
          </a:p>
        </p:txBody>
      </p:sp>
      <p:pic>
        <p:nvPicPr>
          <p:cNvPr id="182280" name="Picture 8" descr="39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5445125"/>
            <a:ext cx="638175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0"/>
                                        <p:tgtEl>
                                          <p:spTgt spid="182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0" tmFilter="0, 0; .2, .5; .8, .5; 1, 0"/>
                                        <p:tgtEl>
                                          <p:spTgt spid="1822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0" autoRev="1" fill="hold"/>
                                        <p:tgtEl>
                                          <p:spTgt spid="1822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2" descr="smile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1600000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6371" name="WordArt 3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8532813" cy="1524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CC3399"/>
                </a:solidFill>
                <a:effectLst/>
                <a:latin typeface="Impact"/>
              </a:rPr>
              <a:t>Аттестация и курсы</a:t>
            </a:r>
          </a:p>
        </p:txBody>
      </p:sp>
      <p:pic>
        <p:nvPicPr>
          <p:cNvPr id="186372" name="Picture 4" descr="j03433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3789363"/>
            <a:ext cx="1346200" cy="1152525"/>
          </a:xfrm>
          <a:prstGeom prst="rect">
            <a:avLst/>
          </a:prstGeom>
          <a:noFill/>
        </p:spPr>
      </p:pic>
      <p:pic>
        <p:nvPicPr>
          <p:cNvPr id="186373" name="Picture 12" descr="j019538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2492375"/>
            <a:ext cx="1809750" cy="184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430213" y="4724400"/>
            <a:ext cx="871378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66CC"/>
                </a:solidFill>
                <a:effectLst/>
              </a:rPr>
              <a:t>В </a:t>
            </a:r>
            <a:r>
              <a:rPr lang="ru-RU" sz="2000" b="1" dirty="0">
                <a:solidFill>
                  <a:srgbClr val="0066CC"/>
                </a:solidFill>
                <a:effectLst/>
              </a:rPr>
              <a:t>течение года </a:t>
            </a:r>
            <a:r>
              <a:rPr lang="ru-RU" sz="2000" b="1" i="1" dirty="0">
                <a:solidFill>
                  <a:srgbClr val="0066CC"/>
                </a:solidFill>
                <a:effectLst/>
              </a:rPr>
              <a:t>1</a:t>
            </a:r>
            <a:r>
              <a:rPr lang="ru-RU" sz="2000" b="1" i="1" dirty="0" smtClean="0">
                <a:solidFill>
                  <a:srgbClr val="0066CC"/>
                </a:solidFill>
                <a:effectLst/>
              </a:rPr>
              <a:t> </a:t>
            </a:r>
            <a:r>
              <a:rPr lang="ru-RU" sz="2000" b="1" i="1" dirty="0">
                <a:solidFill>
                  <a:srgbClr val="0066CC"/>
                </a:solidFill>
                <a:effectLst/>
              </a:rPr>
              <a:t>человек</a:t>
            </a:r>
            <a:r>
              <a:rPr lang="ru-RU" sz="2000" b="1" dirty="0">
                <a:solidFill>
                  <a:srgbClr val="0066CC"/>
                </a:solidFill>
                <a:effectLst/>
              </a:rPr>
              <a:t> прошли курсовую подготовку </a:t>
            </a:r>
            <a:endParaRPr lang="ru-RU" sz="2000" b="1" dirty="0" smtClean="0">
              <a:solidFill>
                <a:srgbClr val="0066CC"/>
              </a:solidFill>
              <a:effectLst/>
            </a:endParaRPr>
          </a:p>
          <a:p>
            <a:pPr algn="ctr"/>
            <a:r>
              <a:rPr lang="ru-RU" sz="2000" b="1" dirty="0" smtClean="0">
                <a:solidFill>
                  <a:srgbClr val="0066CC"/>
                </a:solidFill>
                <a:effectLst/>
              </a:rPr>
              <a:t>в ГЦРО </a:t>
            </a:r>
            <a:r>
              <a:rPr lang="ru-RU" sz="2000" b="1" dirty="0">
                <a:solidFill>
                  <a:srgbClr val="0066CC"/>
                </a:solidFill>
                <a:effectLst/>
              </a:rPr>
              <a:t>и </a:t>
            </a:r>
            <a:r>
              <a:rPr lang="ru-RU" sz="2000" b="1" dirty="0" smtClean="0">
                <a:solidFill>
                  <a:srgbClr val="0066CC"/>
                </a:solidFill>
                <a:effectLst/>
              </a:rPr>
              <a:t>НИПКРО</a:t>
            </a:r>
          </a:p>
          <a:p>
            <a:pPr algn="ctr"/>
            <a:r>
              <a:rPr lang="ru-RU" sz="2000" b="1" dirty="0" smtClean="0">
                <a:solidFill>
                  <a:srgbClr val="0066CC"/>
                </a:solidFill>
                <a:effectLst/>
              </a:rPr>
              <a:t>В следующем году планируем аттестовать: 5 человек, курсы повышения квалификации: 4 человека</a:t>
            </a:r>
          </a:p>
          <a:p>
            <a:pPr algn="ctr"/>
            <a:r>
              <a:rPr lang="ru-RU" sz="2000" b="1" dirty="0" smtClean="0">
                <a:solidFill>
                  <a:srgbClr val="0066CC"/>
                </a:solidFill>
                <a:effectLst/>
              </a:rPr>
              <a:t>Обучаются НПУ - 3 , в НГПУ -1, планируют - 2</a:t>
            </a:r>
            <a:endParaRPr lang="ru-RU" sz="2000" b="1" dirty="0">
              <a:solidFill>
                <a:srgbClr val="0066CC"/>
              </a:solidFill>
              <a:effectLst/>
            </a:endParaRPr>
          </a:p>
        </p:txBody>
      </p:sp>
      <p:sp>
        <p:nvSpPr>
          <p:cNvPr id="186375" name="Rectangle 7"/>
          <p:cNvSpPr>
            <a:spLocks noChangeArrowheads="1"/>
          </p:cNvSpPr>
          <p:nvPr/>
        </p:nvSpPr>
        <p:spPr bwMode="auto">
          <a:xfrm>
            <a:off x="2195513" y="1574513"/>
            <a:ext cx="64801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 b="1" dirty="0">
                <a:solidFill>
                  <a:schemeClr val="accent2"/>
                </a:solidFill>
                <a:effectLst/>
              </a:rPr>
              <a:t>В </a:t>
            </a:r>
            <a:r>
              <a:rPr lang="ru-RU" sz="3200" b="1" dirty="0" smtClean="0">
                <a:solidFill>
                  <a:schemeClr val="accent2"/>
                </a:solidFill>
                <a:effectLst/>
              </a:rPr>
              <a:t>2015-2016 </a:t>
            </a:r>
            <a:r>
              <a:rPr lang="ru-RU" sz="3200" b="1" dirty="0">
                <a:solidFill>
                  <a:schemeClr val="accent2"/>
                </a:solidFill>
                <a:effectLst/>
              </a:rPr>
              <a:t>учебном  году аттестовано: </a:t>
            </a:r>
          </a:p>
          <a:p>
            <a:pPr algn="ctr"/>
            <a:endParaRPr lang="ru-RU" sz="3200" b="1" dirty="0">
              <a:solidFill>
                <a:schemeClr val="accent2"/>
              </a:solidFill>
              <a:effectLst/>
            </a:endParaRPr>
          </a:p>
          <a:p>
            <a:pPr algn="ctr"/>
            <a:r>
              <a:rPr lang="ru-RU" sz="2400" b="1" dirty="0">
                <a:solidFill>
                  <a:schemeClr val="accent2"/>
                </a:solidFill>
                <a:effectLst/>
              </a:rPr>
              <a:t> На высшую категорию </a:t>
            </a:r>
            <a:r>
              <a:rPr lang="ru-RU" sz="2400" b="1" i="1" dirty="0">
                <a:solidFill>
                  <a:schemeClr val="accent2"/>
                </a:solidFill>
                <a:effectLst/>
              </a:rPr>
              <a:t>– </a:t>
            </a:r>
            <a:r>
              <a:rPr lang="ru-RU" sz="2400" b="1" i="1" dirty="0" smtClean="0">
                <a:solidFill>
                  <a:schemeClr val="accent2"/>
                </a:solidFill>
                <a:effectLst/>
              </a:rPr>
              <a:t>0 человек</a:t>
            </a:r>
            <a:endParaRPr lang="ru-RU" sz="2400" b="1" dirty="0">
              <a:solidFill>
                <a:schemeClr val="accent2"/>
              </a:solidFill>
              <a:effectLst/>
            </a:endParaRPr>
          </a:p>
          <a:p>
            <a:pPr algn="ctr"/>
            <a:r>
              <a:rPr lang="ru-RU" sz="2400" b="1" i="1" dirty="0">
                <a:solidFill>
                  <a:schemeClr val="accent2"/>
                </a:solidFill>
                <a:effectLst/>
              </a:rPr>
              <a:t>     </a:t>
            </a:r>
            <a:r>
              <a:rPr lang="ru-RU" sz="2400" b="1" dirty="0">
                <a:solidFill>
                  <a:schemeClr val="accent2"/>
                </a:solidFill>
                <a:effectLst/>
              </a:rPr>
              <a:t> На первую – </a:t>
            </a:r>
            <a:r>
              <a:rPr lang="ru-RU" sz="2400" b="1" i="1" dirty="0" smtClean="0">
                <a:solidFill>
                  <a:schemeClr val="accent2"/>
                </a:solidFill>
                <a:effectLst/>
              </a:rPr>
              <a:t>1человек</a:t>
            </a:r>
          </a:p>
          <a:p>
            <a:pPr algn="ctr"/>
            <a:r>
              <a:rPr lang="ru-RU" sz="2400" b="1" i="1" dirty="0" smtClean="0">
                <a:solidFill>
                  <a:schemeClr val="accent2"/>
                </a:solidFill>
                <a:effectLst/>
              </a:rPr>
              <a:t>(Куликова Анастасия Геннадьевна) </a:t>
            </a:r>
            <a:endParaRPr lang="ru-RU" sz="2400" b="1" dirty="0">
              <a:solidFill>
                <a:schemeClr val="accent2"/>
              </a:solidFill>
              <a:effectLst/>
            </a:endParaRPr>
          </a:p>
          <a:p>
            <a:pPr algn="ctr"/>
            <a:r>
              <a:rPr lang="ru-RU" sz="2400" b="1" i="1" dirty="0">
                <a:solidFill>
                  <a:schemeClr val="accent2"/>
                </a:solidFill>
                <a:effectLst/>
              </a:rPr>
              <a:t>      </a:t>
            </a:r>
            <a:endParaRPr lang="ru-RU" sz="2400" b="1" dirty="0">
              <a:solidFill>
                <a:schemeClr val="accent2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8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0" tmFilter="0, 0; .2, .5; .8, .5; 1, 0"/>
                                        <p:tgtEl>
                                          <p:spTgt spid="1863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0" autoRev="1" fill="hold"/>
                                        <p:tgtEl>
                                          <p:spTgt spid="1863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86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4" grpId="0"/>
      <p:bldP spid="186375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686</Words>
  <Application>Microsoft Office PowerPoint</Application>
  <PresentationFormat>Экран (4:3)</PresentationFormat>
  <Paragraphs>134</Paragraphs>
  <Slides>15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Arial Black</vt:lpstr>
      <vt:lpstr>Impact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</dc:creator>
  <cp:lastModifiedBy>User</cp:lastModifiedBy>
  <cp:revision>42</cp:revision>
  <dcterms:created xsi:type="dcterms:W3CDTF">2010-05-08T04:04:22Z</dcterms:created>
  <dcterms:modified xsi:type="dcterms:W3CDTF">2018-09-06T06:25:48Z</dcterms:modified>
</cp:coreProperties>
</file>