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07C5"/>
    <a:srgbClr val="AA2C98"/>
    <a:srgbClr val="FF0066"/>
    <a:srgbClr val="F91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A18AE-5339-479B-8D22-DCD5F9554C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0F2220-0837-4ECB-8A09-4CB4155F5C43}">
      <dgm:prSet phldrT="[Текст]"/>
      <dgm:spPr>
        <a:solidFill>
          <a:srgbClr val="FF0066"/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1.Постановка исследовательской задачи в виде того или иного варианта проблемной ситуации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A0C896A-9595-4BA6-BB13-D8D5F21589FE}" type="parTrans" cxnId="{91DCB585-A142-406B-A187-B3919FDB1B39}">
      <dgm:prSet/>
      <dgm:spPr/>
      <dgm:t>
        <a:bodyPr/>
        <a:lstStyle/>
        <a:p>
          <a:endParaRPr lang="ru-RU"/>
        </a:p>
      </dgm:t>
    </dgm:pt>
    <dgm:pt modelId="{FC3A15A7-6F8E-4FA3-83BF-7964952A5435}" type="sibTrans" cxnId="{91DCB585-A142-406B-A187-B3919FDB1B39}">
      <dgm:prSet/>
      <dgm:spPr/>
      <dgm:t>
        <a:bodyPr/>
        <a:lstStyle/>
        <a:p>
          <a:endParaRPr lang="ru-RU"/>
        </a:p>
      </dgm:t>
    </dgm:pt>
    <dgm:pt modelId="{27453A08-47EA-4B97-80C5-72354C38DFC0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3. Распределение воспитанников на подгруппы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327DEDA-4697-4916-A8C4-2A505CAA97A1}" type="parTrans" cxnId="{B0F2E225-DFFE-46EB-B4B5-FA5655BFBE4C}">
      <dgm:prSet/>
      <dgm:spPr/>
      <dgm:t>
        <a:bodyPr/>
        <a:lstStyle/>
        <a:p>
          <a:endParaRPr lang="ru-RU"/>
        </a:p>
      </dgm:t>
    </dgm:pt>
    <dgm:pt modelId="{255C3F1B-9605-430B-8DE8-9B3A7AE002F5}" type="sibTrans" cxnId="{B0F2E225-DFFE-46EB-B4B5-FA5655BFBE4C}">
      <dgm:prSet/>
      <dgm:spPr/>
      <dgm:t>
        <a:bodyPr/>
        <a:lstStyle/>
        <a:p>
          <a:endParaRPr lang="ru-RU"/>
        </a:p>
      </dgm:t>
    </dgm:pt>
    <dgm:pt modelId="{F783F26F-4EDD-4D54-BFFD-3DE354B956D0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5.Наблюдение результатов эксперимента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58B41EF-8835-4B4C-B601-BFCF4503D43D}" type="parTrans" cxnId="{D496876E-F56A-4B73-ACE4-4603B6EC8A73}">
      <dgm:prSet/>
      <dgm:spPr/>
      <dgm:t>
        <a:bodyPr/>
        <a:lstStyle/>
        <a:p>
          <a:endParaRPr lang="ru-RU"/>
        </a:p>
      </dgm:t>
    </dgm:pt>
    <dgm:pt modelId="{821F34D3-FB56-4CCE-9B80-E89B29A8B663}" type="sibTrans" cxnId="{D496876E-F56A-4B73-ACE4-4603B6EC8A73}">
      <dgm:prSet/>
      <dgm:spPr/>
      <dgm:t>
        <a:bodyPr/>
        <a:lstStyle/>
        <a:p>
          <a:endParaRPr lang="ru-RU"/>
        </a:p>
      </dgm:t>
    </dgm:pt>
    <dgm:pt modelId="{C5333B49-5140-49DF-8401-EDDBE59DD3A2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2.Уточнение правил безопасности жизнедеятельности в ходе осуществления экспериментов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27EEA62-023F-4D23-8A09-3B73F90A3242}" type="parTrans" cxnId="{273A7BBD-B019-470D-9C26-5AB9AFE1EE8A}">
      <dgm:prSet/>
      <dgm:spPr/>
      <dgm:t>
        <a:bodyPr/>
        <a:lstStyle/>
        <a:p>
          <a:endParaRPr lang="ru-RU"/>
        </a:p>
      </dgm:t>
    </dgm:pt>
    <dgm:pt modelId="{E1C1E72C-458A-4509-80C1-C1F608937EC1}" type="sibTrans" cxnId="{273A7BBD-B019-470D-9C26-5AB9AFE1EE8A}">
      <dgm:prSet/>
      <dgm:spPr/>
      <dgm:t>
        <a:bodyPr/>
        <a:lstStyle/>
        <a:p>
          <a:endParaRPr lang="ru-RU"/>
        </a:p>
      </dgm:t>
    </dgm:pt>
    <dgm:pt modelId="{6D8DE842-0265-4A9D-A79B-AE66925F58CF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6. Фиксирование результатов эксперимента, формулировка выводов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D0AAF31-ABE1-4D91-B285-5FB59CB0F864}" type="parTrans" cxnId="{AE75EC2E-2FEB-4840-A86E-D975ED6DDFFD}">
      <dgm:prSet/>
      <dgm:spPr/>
      <dgm:t>
        <a:bodyPr/>
        <a:lstStyle/>
        <a:p>
          <a:endParaRPr lang="ru-RU"/>
        </a:p>
      </dgm:t>
    </dgm:pt>
    <dgm:pt modelId="{27DE2CFA-5C17-4FC0-8DFD-3B2C42B89B7D}" type="sibTrans" cxnId="{AE75EC2E-2FEB-4840-A86E-D975ED6DDFFD}">
      <dgm:prSet/>
      <dgm:spPr/>
      <dgm:t>
        <a:bodyPr/>
        <a:lstStyle/>
        <a:p>
          <a:endParaRPr lang="ru-RU"/>
        </a:p>
      </dgm:t>
    </dgm:pt>
    <dgm:pt modelId="{C460FF7F-0320-4B66-9B2E-AB2C4D8CE27D}">
      <dgm:prSet phldrT="[Текст]"/>
      <dgm:spPr>
        <a:solidFill>
          <a:srgbClr val="AA2C98"/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4.Выполнение эксперимента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9C5A9DD-B3EF-4339-8A57-A47B201F14A6}" type="parTrans" cxnId="{F7F44C47-0092-4C84-90C2-FA2869433B58}">
      <dgm:prSet/>
      <dgm:spPr/>
      <dgm:t>
        <a:bodyPr/>
        <a:lstStyle/>
        <a:p>
          <a:endParaRPr lang="ru-RU"/>
        </a:p>
      </dgm:t>
    </dgm:pt>
    <dgm:pt modelId="{12E69AB8-8A20-4027-B1AF-CDF43A0C2829}" type="sibTrans" cxnId="{F7F44C47-0092-4C84-90C2-FA2869433B58}">
      <dgm:prSet/>
      <dgm:spPr/>
      <dgm:t>
        <a:bodyPr/>
        <a:lstStyle/>
        <a:p>
          <a:endParaRPr lang="ru-RU"/>
        </a:p>
      </dgm:t>
    </dgm:pt>
    <dgm:pt modelId="{73266804-C325-4975-9484-FC0A5E04B3FA}" type="pres">
      <dgm:prSet presAssocID="{B1CA18AE-5339-479B-8D22-DCD5F9554C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EF90EC-4E66-4273-95B2-278936E38F9B}" type="pres">
      <dgm:prSet presAssocID="{2C0F2220-0837-4ECB-8A09-4CB4155F5C4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BE061-8C1B-4194-9DB3-6C1DD2FFB030}" type="pres">
      <dgm:prSet presAssocID="{FC3A15A7-6F8E-4FA3-83BF-7964952A5435}" presName="sibTrans" presStyleCnt="0"/>
      <dgm:spPr/>
    </dgm:pt>
    <dgm:pt modelId="{72FB2CE6-7CAD-405F-B3BA-C23C9458685D}" type="pres">
      <dgm:prSet presAssocID="{27453A08-47EA-4B97-80C5-72354C38DFC0}" presName="node" presStyleLbl="node1" presStyleIdx="1" presStyleCnt="6" custLinFactNeighborX="-2778" custLinFactNeighborY="-29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C3F4C-9C78-451B-8CC5-93A4E0379121}" type="pres">
      <dgm:prSet presAssocID="{255C3F1B-9605-430B-8DE8-9B3A7AE002F5}" presName="sibTrans" presStyleCnt="0"/>
      <dgm:spPr/>
    </dgm:pt>
    <dgm:pt modelId="{CC00F9EB-727B-40FB-A0E4-8F0F98282E3A}" type="pres">
      <dgm:prSet presAssocID="{F783F26F-4EDD-4D54-BFFD-3DE354B956D0}" presName="node" presStyleLbl="node1" presStyleIdx="2" presStyleCnt="6" custLinFactNeighborX="-7222" custLinFactNeighborY="2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75CDB-BCE8-47BB-B48A-644F8FE21E81}" type="pres">
      <dgm:prSet presAssocID="{821F34D3-FB56-4CCE-9B80-E89B29A8B663}" presName="sibTrans" presStyleCnt="0"/>
      <dgm:spPr/>
    </dgm:pt>
    <dgm:pt modelId="{8C9B3B9A-DA3B-4A4C-982F-9BB987296C85}" type="pres">
      <dgm:prSet presAssocID="{C5333B49-5140-49DF-8401-EDDBE59DD3A2}" presName="node" presStyleLbl="node1" presStyleIdx="3" presStyleCnt="6" custLinFactNeighborX="-53334" custLinFactNeighborY="-12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33BBE-40AF-4547-B4CF-E3E1215F2396}" type="pres">
      <dgm:prSet presAssocID="{E1C1E72C-458A-4509-80C1-C1F608937EC1}" presName="sibTrans" presStyleCnt="0"/>
      <dgm:spPr/>
    </dgm:pt>
    <dgm:pt modelId="{17848E4A-E70C-4E91-9265-2A87CFD148B2}" type="pres">
      <dgm:prSet presAssocID="{6D8DE842-0265-4A9D-A79B-AE66925F58CF}" presName="node" presStyleLbl="node1" presStyleIdx="4" presStyleCnt="6" custLinFactX="2778" custLinFactNeighborX="100000" custLinFactNeighborY="-12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0DF69-DA97-4C46-8861-A4D400BA29C9}" type="pres">
      <dgm:prSet presAssocID="{27DE2CFA-5C17-4FC0-8DFD-3B2C42B89B7D}" presName="sibTrans" presStyleCnt="0"/>
      <dgm:spPr/>
    </dgm:pt>
    <dgm:pt modelId="{C0B36112-4829-432A-BA8D-8FBA91BD0C3D}" type="pres">
      <dgm:prSet presAssocID="{C460FF7F-0320-4B66-9B2E-AB2C4D8CE27D}" presName="node" presStyleLbl="node1" presStyleIdx="5" presStyleCnt="6" custLinFactX="-10000" custLinFactNeighborX="-100000" custLinFactNeighborY="34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F547A0-CDF3-49A5-A64A-E581189875F7}" type="presOf" srcId="{B1CA18AE-5339-479B-8D22-DCD5F9554C84}" destId="{73266804-C325-4975-9484-FC0A5E04B3FA}" srcOrd="0" destOrd="0" presId="urn:microsoft.com/office/officeart/2005/8/layout/default"/>
    <dgm:cxn modelId="{6EC2FD60-AD77-428B-9FD9-F795097DBC68}" type="presOf" srcId="{6D8DE842-0265-4A9D-A79B-AE66925F58CF}" destId="{17848E4A-E70C-4E91-9265-2A87CFD148B2}" srcOrd="0" destOrd="0" presId="urn:microsoft.com/office/officeart/2005/8/layout/default"/>
    <dgm:cxn modelId="{B0F2E225-DFFE-46EB-B4B5-FA5655BFBE4C}" srcId="{B1CA18AE-5339-479B-8D22-DCD5F9554C84}" destId="{27453A08-47EA-4B97-80C5-72354C38DFC0}" srcOrd="1" destOrd="0" parTransId="{C327DEDA-4697-4916-A8C4-2A505CAA97A1}" sibTransId="{255C3F1B-9605-430B-8DE8-9B3A7AE002F5}"/>
    <dgm:cxn modelId="{7DE9205E-0789-482B-B76A-8E7A5BF48540}" type="presOf" srcId="{C5333B49-5140-49DF-8401-EDDBE59DD3A2}" destId="{8C9B3B9A-DA3B-4A4C-982F-9BB987296C85}" srcOrd="0" destOrd="0" presId="urn:microsoft.com/office/officeart/2005/8/layout/default"/>
    <dgm:cxn modelId="{91DCB585-A142-406B-A187-B3919FDB1B39}" srcId="{B1CA18AE-5339-479B-8D22-DCD5F9554C84}" destId="{2C0F2220-0837-4ECB-8A09-4CB4155F5C43}" srcOrd="0" destOrd="0" parTransId="{8A0C896A-9595-4BA6-BB13-D8D5F21589FE}" sibTransId="{FC3A15A7-6F8E-4FA3-83BF-7964952A5435}"/>
    <dgm:cxn modelId="{170237D0-C07F-41BA-AC6D-E9754D31ECF0}" type="presOf" srcId="{F783F26F-4EDD-4D54-BFFD-3DE354B956D0}" destId="{CC00F9EB-727B-40FB-A0E4-8F0F98282E3A}" srcOrd="0" destOrd="0" presId="urn:microsoft.com/office/officeart/2005/8/layout/default"/>
    <dgm:cxn modelId="{809C1EB4-0D3C-4C53-933F-4EB1B2389C9C}" type="presOf" srcId="{2C0F2220-0837-4ECB-8A09-4CB4155F5C43}" destId="{D1EF90EC-4E66-4273-95B2-278936E38F9B}" srcOrd="0" destOrd="0" presId="urn:microsoft.com/office/officeart/2005/8/layout/default"/>
    <dgm:cxn modelId="{AE75EC2E-2FEB-4840-A86E-D975ED6DDFFD}" srcId="{B1CA18AE-5339-479B-8D22-DCD5F9554C84}" destId="{6D8DE842-0265-4A9D-A79B-AE66925F58CF}" srcOrd="4" destOrd="0" parTransId="{7D0AAF31-ABE1-4D91-B285-5FB59CB0F864}" sibTransId="{27DE2CFA-5C17-4FC0-8DFD-3B2C42B89B7D}"/>
    <dgm:cxn modelId="{68E164D0-C486-4C57-92E3-168D17531959}" type="presOf" srcId="{27453A08-47EA-4B97-80C5-72354C38DFC0}" destId="{72FB2CE6-7CAD-405F-B3BA-C23C9458685D}" srcOrd="0" destOrd="0" presId="urn:microsoft.com/office/officeart/2005/8/layout/default"/>
    <dgm:cxn modelId="{D496876E-F56A-4B73-ACE4-4603B6EC8A73}" srcId="{B1CA18AE-5339-479B-8D22-DCD5F9554C84}" destId="{F783F26F-4EDD-4D54-BFFD-3DE354B956D0}" srcOrd="2" destOrd="0" parTransId="{658B41EF-8835-4B4C-B601-BFCF4503D43D}" sibTransId="{821F34D3-FB56-4CCE-9B80-E89B29A8B663}"/>
    <dgm:cxn modelId="{273A7BBD-B019-470D-9C26-5AB9AFE1EE8A}" srcId="{B1CA18AE-5339-479B-8D22-DCD5F9554C84}" destId="{C5333B49-5140-49DF-8401-EDDBE59DD3A2}" srcOrd="3" destOrd="0" parTransId="{827EEA62-023F-4D23-8A09-3B73F90A3242}" sibTransId="{E1C1E72C-458A-4509-80C1-C1F608937EC1}"/>
    <dgm:cxn modelId="{F7F44C47-0092-4C84-90C2-FA2869433B58}" srcId="{B1CA18AE-5339-479B-8D22-DCD5F9554C84}" destId="{C460FF7F-0320-4B66-9B2E-AB2C4D8CE27D}" srcOrd="5" destOrd="0" parTransId="{09C5A9DD-B3EF-4339-8A57-A47B201F14A6}" sibTransId="{12E69AB8-8A20-4027-B1AF-CDF43A0C2829}"/>
    <dgm:cxn modelId="{6DFAE61E-B334-4AFD-9635-13677D579C52}" type="presOf" srcId="{C460FF7F-0320-4B66-9B2E-AB2C4D8CE27D}" destId="{C0B36112-4829-432A-BA8D-8FBA91BD0C3D}" srcOrd="0" destOrd="0" presId="urn:microsoft.com/office/officeart/2005/8/layout/default"/>
    <dgm:cxn modelId="{6065B2F5-2EA9-44C8-954C-2E4D7C300889}" type="presParOf" srcId="{73266804-C325-4975-9484-FC0A5E04B3FA}" destId="{D1EF90EC-4E66-4273-95B2-278936E38F9B}" srcOrd="0" destOrd="0" presId="urn:microsoft.com/office/officeart/2005/8/layout/default"/>
    <dgm:cxn modelId="{EB0401CC-AA6A-4367-91CE-7E683AC1B551}" type="presParOf" srcId="{73266804-C325-4975-9484-FC0A5E04B3FA}" destId="{C96BE061-8C1B-4194-9DB3-6C1DD2FFB030}" srcOrd="1" destOrd="0" presId="urn:microsoft.com/office/officeart/2005/8/layout/default"/>
    <dgm:cxn modelId="{94991851-C12F-42C8-9B21-F0D7AF5E768F}" type="presParOf" srcId="{73266804-C325-4975-9484-FC0A5E04B3FA}" destId="{72FB2CE6-7CAD-405F-B3BA-C23C9458685D}" srcOrd="2" destOrd="0" presId="urn:microsoft.com/office/officeart/2005/8/layout/default"/>
    <dgm:cxn modelId="{C4001293-2847-408C-9055-3C4D27FA35AD}" type="presParOf" srcId="{73266804-C325-4975-9484-FC0A5E04B3FA}" destId="{455C3F4C-9C78-451B-8CC5-93A4E0379121}" srcOrd="3" destOrd="0" presId="urn:microsoft.com/office/officeart/2005/8/layout/default"/>
    <dgm:cxn modelId="{AF874B7F-DB92-4208-AC3A-091A28E7E020}" type="presParOf" srcId="{73266804-C325-4975-9484-FC0A5E04B3FA}" destId="{CC00F9EB-727B-40FB-A0E4-8F0F98282E3A}" srcOrd="4" destOrd="0" presId="urn:microsoft.com/office/officeart/2005/8/layout/default"/>
    <dgm:cxn modelId="{692328F9-48A0-4BFC-9331-EA33E35117E7}" type="presParOf" srcId="{73266804-C325-4975-9484-FC0A5E04B3FA}" destId="{4B875CDB-BCE8-47BB-B48A-644F8FE21E81}" srcOrd="5" destOrd="0" presId="urn:microsoft.com/office/officeart/2005/8/layout/default"/>
    <dgm:cxn modelId="{A337F354-E9E3-47E2-A97C-288DD5885FD0}" type="presParOf" srcId="{73266804-C325-4975-9484-FC0A5E04B3FA}" destId="{8C9B3B9A-DA3B-4A4C-982F-9BB987296C85}" srcOrd="6" destOrd="0" presId="urn:microsoft.com/office/officeart/2005/8/layout/default"/>
    <dgm:cxn modelId="{54484063-721B-4F87-830E-1FE0E6084189}" type="presParOf" srcId="{73266804-C325-4975-9484-FC0A5E04B3FA}" destId="{52133BBE-40AF-4547-B4CF-E3E1215F2396}" srcOrd="7" destOrd="0" presId="urn:microsoft.com/office/officeart/2005/8/layout/default"/>
    <dgm:cxn modelId="{74BD5B5D-AD94-4C72-8EF3-DB3CBBE06B5C}" type="presParOf" srcId="{73266804-C325-4975-9484-FC0A5E04B3FA}" destId="{17848E4A-E70C-4E91-9265-2A87CFD148B2}" srcOrd="8" destOrd="0" presId="urn:microsoft.com/office/officeart/2005/8/layout/default"/>
    <dgm:cxn modelId="{6A8C67D0-29B0-46B8-B8F8-EB6479817A43}" type="presParOf" srcId="{73266804-C325-4975-9484-FC0A5E04B3FA}" destId="{E4C0DF69-DA97-4C46-8861-A4D400BA29C9}" srcOrd="9" destOrd="0" presId="urn:microsoft.com/office/officeart/2005/8/layout/default"/>
    <dgm:cxn modelId="{4097589E-5226-4B4F-848F-E2CD3C7438E3}" type="presParOf" srcId="{73266804-C325-4975-9484-FC0A5E04B3FA}" destId="{C0B36112-4829-432A-BA8D-8FBA91BD0C3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F90EC-4E66-4273-95B2-278936E38F9B}">
      <dsp:nvSpPr>
        <dsp:cNvPr id="0" name=""/>
        <dsp:cNvSpPr/>
      </dsp:nvSpPr>
      <dsp:spPr>
        <a:xfrm>
          <a:off x="0" y="523080"/>
          <a:ext cx="2571749" cy="1543050"/>
        </a:xfrm>
        <a:prstGeom prst="rect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1.Постановка исследовательской задачи в виде того или иного варианта проблемной ситуации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23080"/>
        <a:ext cx="2571749" cy="1543050"/>
      </dsp:txXfrm>
    </dsp:sp>
    <dsp:sp modelId="{72FB2CE6-7CAD-405F-B3BA-C23C9458685D}">
      <dsp:nvSpPr>
        <dsp:cNvPr id="0" name=""/>
        <dsp:cNvSpPr/>
      </dsp:nvSpPr>
      <dsp:spPr>
        <a:xfrm>
          <a:off x="2757481" y="65072"/>
          <a:ext cx="2571749" cy="1543050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3. Распределение воспитанников на подгруппы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57481" y="65072"/>
        <a:ext cx="2571749" cy="1543050"/>
      </dsp:txXfrm>
    </dsp:sp>
    <dsp:sp modelId="{CC00F9EB-727B-40FB-A0E4-8F0F98282E3A}">
      <dsp:nvSpPr>
        <dsp:cNvPr id="0" name=""/>
        <dsp:cNvSpPr/>
      </dsp:nvSpPr>
      <dsp:spPr>
        <a:xfrm>
          <a:off x="5472118" y="565144"/>
          <a:ext cx="2571749" cy="154305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5.Наблюдение результатов эксперимента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72118" y="565144"/>
        <a:ext cx="2571749" cy="1543050"/>
      </dsp:txXfrm>
    </dsp:sp>
    <dsp:sp modelId="{8C9B3B9A-DA3B-4A4C-982F-9BB987296C85}">
      <dsp:nvSpPr>
        <dsp:cNvPr id="0" name=""/>
        <dsp:cNvSpPr/>
      </dsp:nvSpPr>
      <dsp:spPr>
        <a:xfrm>
          <a:off x="0" y="2136782"/>
          <a:ext cx="2571749" cy="154305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2.Уточнение правил безопасности жизнедеятельности в ходе осуществления экспериментов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136782"/>
        <a:ext cx="2571749" cy="1543050"/>
      </dsp:txXfrm>
    </dsp:sp>
    <dsp:sp modelId="{17848E4A-E70C-4E91-9265-2A87CFD148B2}">
      <dsp:nvSpPr>
        <dsp:cNvPr id="0" name=""/>
        <dsp:cNvSpPr/>
      </dsp:nvSpPr>
      <dsp:spPr>
        <a:xfrm>
          <a:off x="5472118" y="2136782"/>
          <a:ext cx="2571749" cy="1543050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6. Фиксирование результатов эксперимента, формулировка выводов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72118" y="2136782"/>
        <a:ext cx="2571749" cy="1543050"/>
      </dsp:txXfrm>
    </dsp:sp>
    <dsp:sp modelId="{C0B36112-4829-432A-BA8D-8FBA91BD0C3D}">
      <dsp:nvSpPr>
        <dsp:cNvPr id="0" name=""/>
        <dsp:cNvSpPr/>
      </dsp:nvSpPr>
      <dsp:spPr>
        <a:xfrm>
          <a:off x="2828924" y="2846386"/>
          <a:ext cx="2571749" cy="1543050"/>
        </a:xfrm>
        <a:prstGeom prst="rect">
          <a:avLst/>
        </a:prstGeom>
        <a:solidFill>
          <a:srgbClr val="AA2C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4.Выполнение эксперимента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28924" y="2846386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485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Segoe Script" pitchFamily="34" charset="0"/>
              </a:rPr>
              <a:t>Семинар для педагогов «Экспериментирование – одна из форм развития познавательно-исследовательской  деятельности воспитанников»</a:t>
            </a:r>
            <a:endParaRPr lang="ru-RU" sz="28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714752"/>
            <a:ext cx="8358246" cy="292895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>
                <a:solidFill>
                  <a:srgbClr val="7030A0"/>
                </a:solidFill>
                <a:latin typeface="Segoe Script" pitchFamily="34" charset="0"/>
              </a:rPr>
              <a:t>Подготовил: ст. воспитатель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Segoe Script" pitchFamily="34" charset="0"/>
              </a:rPr>
              <a:t>Зарубаева Е.А.</a:t>
            </a:r>
            <a:endParaRPr lang="ru-RU" sz="2400" b="1" dirty="0" smtClean="0">
              <a:solidFill>
                <a:srgbClr val="7030A0"/>
              </a:solidFill>
              <a:latin typeface="Segoe Script" pitchFamily="34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643314"/>
            <a:ext cx="228601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928934"/>
            <a:ext cx="195738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00013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Segoe Script" pitchFamily="34" charset="0"/>
              </a:rPr>
              <a:t>Последовательность детского экспериментирования</a:t>
            </a:r>
            <a:endParaRPr lang="ru-RU" sz="3600" b="1" dirty="0">
              <a:solidFill>
                <a:srgbClr val="FFC000"/>
              </a:solidFill>
              <a:latin typeface="Segoe Script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28588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dirty="0" smtClean="0">
                <a:solidFill>
                  <a:srgbClr val="FF0000"/>
                </a:solidFill>
                <a:latin typeface="Segoe Script" pitchFamily="34" charset="0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rgbClr val="FF0000"/>
                </a:solidFill>
                <a:latin typeface="Segoe Script" pitchFamily="34" charset="0"/>
                <a:cs typeface="Times New Roman" pitchFamily="18" charset="0"/>
              </a:rPr>
              <a:t>Пустая голова не рассуждает: чем больше опыта, тем больше способна она рассуждать….»   П.П. </a:t>
            </a:r>
            <a:r>
              <a:rPr lang="ru-RU" sz="2800" dirty="0" err="1" smtClean="0">
                <a:solidFill>
                  <a:srgbClr val="FF0000"/>
                </a:solidFill>
                <a:latin typeface="Segoe Script" pitchFamily="34" charset="0"/>
                <a:cs typeface="Times New Roman" pitchFamily="18" charset="0"/>
              </a:rPr>
              <a:t>Блонский</a:t>
            </a:r>
            <a:endParaRPr lang="ru-RU" sz="2800" dirty="0">
              <a:solidFill>
                <a:srgbClr val="FF0000"/>
              </a:solidFill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2214554"/>
            <a:ext cx="6000760" cy="3000396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«Люди, научившиеся… наблюдениям и опытам, приобретают способность сами ставить вопросы и получать на них фактические ответы, оказываясь на более высоком умственном и нравственном уровне в сравнении с теми, кто такой школы не прошёл.»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К.Е.Тимирязев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35068">
            <a:off x="280464" y="3294803"/>
            <a:ext cx="2661298" cy="198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728" y="5357826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F07C5"/>
                </a:solidFill>
                <a:latin typeface="Segoe Script" pitchFamily="34" charset="0"/>
              </a:rPr>
              <a:t>Спасибо за внимание к экспериментальной деятельности! Творческих успехов!</a:t>
            </a:r>
            <a:endParaRPr lang="ru-RU" sz="2400" b="1" dirty="0">
              <a:solidFill>
                <a:srgbClr val="CF07C5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3677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Segoe Script" pitchFamily="34" charset="0"/>
              </a:rPr>
              <a:t/>
            </a:r>
            <a:br>
              <a:rPr lang="ru-RU" sz="4400" dirty="0" smtClean="0">
                <a:latin typeface="Segoe Script" pitchFamily="34" charset="0"/>
              </a:rPr>
            </a:br>
            <a:r>
              <a:rPr lang="ru-RU" sz="4400" dirty="0" smtClean="0">
                <a:latin typeface="Segoe Script" pitchFamily="34" charset="0"/>
              </a:rPr>
              <a:t/>
            </a:r>
            <a:br>
              <a:rPr lang="ru-RU" sz="4400" dirty="0" smtClean="0">
                <a:latin typeface="Segoe Script" pitchFamily="34" charset="0"/>
              </a:rPr>
            </a:br>
            <a:r>
              <a:rPr lang="ru-RU" sz="4400" dirty="0" smtClean="0">
                <a:latin typeface="Segoe Script" pitchFamily="34" charset="0"/>
              </a:rPr>
              <a:t/>
            </a:r>
            <a:br>
              <a:rPr lang="ru-RU" sz="4400" dirty="0" smtClean="0">
                <a:latin typeface="Segoe Script" pitchFamily="34" charset="0"/>
              </a:rPr>
            </a:br>
            <a:r>
              <a:rPr lang="ru-RU" sz="4400" dirty="0" smtClean="0">
                <a:latin typeface="Segoe Script" pitchFamily="34" charset="0"/>
              </a:rPr>
              <a:t/>
            </a:r>
            <a:br>
              <a:rPr lang="ru-RU" sz="4400" dirty="0" smtClean="0">
                <a:latin typeface="Segoe Script" pitchFamily="34" charset="0"/>
              </a:rPr>
            </a:br>
            <a:r>
              <a:rPr lang="ru-RU" sz="4400" dirty="0" smtClean="0">
                <a:latin typeface="Segoe Script" pitchFamily="34" charset="0"/>
              </a:rPr>
              <a:t/>
            </a:r>
            <a:br>
              <a:rPr lang="ru-RU" sz="4400" dirty="0" smtClean="0">
                <a:latin typeface="Segoe Script" pitchFamily="34" charset="0"/>
              </a:rPr>
            </a:br>
            <a:r>
              <a:rPr lang="ru-RU" sz="4400" dirty="0" smtClean="0">
                <a:latin typeface="Segoe Script" pitchFamily="34" charset="0"/>
              </a:rPr>
              <a:t/>
            </a:r>
            <a:br>
              <a:rPr lang="ru-RU" sz="4400" dirty="0" smtClean="0">
                <a:latin typeface="Segoe Script" pitchFamily="34" charset="0"/>
              </a:rPr>
            </a:br>
            <a:r>
              <a:rPr lang="ru-RU" sz="4400" dirty="0" smtClean="0">
                <a:latin typeface="Segoe Script" pitchFamily="34" charset="0"/>
              </a:rPr>
              <a:t/>
            </a:r>
            <a:br>
              <a:rPr lang="ru-RU" sz="4400" dirty="0" smtClean="0">
                <a:latin typeface="Segoe Script" pitchFamily="34" charset="0"/>
              </a:rPr>
            </a:br>
            <a:r>
              <a:rPr lang="ru-RU" sz="4400" dirty="0" smtClean="0">
                <a:latin typeface="Segoe Script" pitchFamily="34" charset="0"/>
              </a:rPr>
              <a:t/>
            </a:r>
            <a:br>
              <a:rPr lang="ru-RU" sz="4400" dirty="0" smtClean="0">
                <a:latin typeface="Segoe Script" pitchFamily="34" charset="0"/>
              </a:rPr>
            </a:br>
            <a:r>
              <a:rPr lang="ru-RU" sz="4400" b="1" u="sng" dirty="0" smtClean="0">
                <a:solidFill>
                  <a:srgbClr val="FFFF00"/>
                </a:solidFill>
                <a:latin typeface="Segoe Script" pitchFamily="34" charset="0"/>
              </a:rPr>
              <a:t>Цель познавательно-исследовательской деятельности в детском саду</a:t>
            </a:r>
            <a:endParaRPr lang="ru-RU" sz="4400" b="1" u="sng" dirty="0">
              <a:solidFill>
                <a:srgbClr val="FFFF00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3071810"/>
            <a:ext cx="5900750" cy="325279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latin typeface="Segoe Script" pitchFamily="34" charset="0"/>
              </a:rPr>
              <a:t>Сформировать у дошкольников основные ключевые компетенции, способность к исследовательскому типу мышления</a:t>
            </a:r>
            <a:endParaRPr lang="ru-RU" sz="4000" b="1" dirty="0">
              <a:latin typeface="Segoe Script" pitchFamily="34" charset="0"/>
            </a:endParaRPr>
          </a:p>
        </p:txBody>
      </p:sp>
      <p:pic>
        <p:nvPicPr>
          <p:cNvPr id="12290" name="Picture 2" descr="http://www.cps.k12.in.us/cms/lib03/IN01000800/centricity/domain/188/AG00567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2857500" cy="315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51059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ФГОС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Образовательная область «Познавательное развитие»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 Формы развития познавательно-исследовательской деятельности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82416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Segoe Script" pitchFamily="34" charset="0"/>
              </a:rPr>
              <a:t>Экспериментирование;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Segoe Script" pitchFamily="34" charset="0"/>
              </a:rPr>
              <a:t>Исследование;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Segoe Script" pitchFamily="34" charset="0"/>
              </a:rPr>
              <a:t>Коллекционирование;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Segoe Script" pitchFamily="34" charset="0"/>
              </a:rPr>
              <a:t>Проектирование.</a:t>
            </a:r>
            <a:endParaRPr lang="ru-RU" sz="4000" b="1" dirty="0">
              <a:solidFill>
                <a:srgbClr val="0070C0"/>
              </a:solidFill>
              <a:latin typeface="Segoe Script" pitchFamily="34" charset="0"/>
            </a:endParaRPr>
          </a:p>
        </p:txBody>
      </p:sp>
      <p:pic>
        <p:nvPicPr>
          <p:cNvPr id="11265" name="Picture 1" descr="C:\Users\User\Desktop\Анимации\bolas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500702"/>
            <a:ext cx="600075" cy="1104900"/>
          </a:xfrm>
          <a:prstGeom prst="rect">
            <a:avLst/>
          </a:prstGeom>
          <a:noFill/>
        </p:spPr>
      </p:pic>
      <p:pic>
        <p:nvPicPr>
          <p:cNvPr id="11267" name="Picture 3" descr="C:\Users\User\Desktop\Анимации\bolas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214" y="5357826"/>
            <a:ext cx="600075" cy="1104900"/>
          </a:xfrm>
          <a:prstGeom prst="rect">
            <a:avLst/>
          </a:prstGeom>
          <a:noFill/>
        </p:spPr>
      </p:pic>
      <p:pic>
        <p:nvPicPr>
          <p:cNvPr id="11268" name="Picture 4" descr="C:\Users\User\Desktop\Анимации\bolas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600075" cy="1104900"/>
          </a:xfrm>
          <a:prstGeom prst="rect">
            <a:avLst/>
          </a:prstGeom>
          <a:noFill/>
        </p:spPr>
      </p:pic>
      <p:pic>
        <p:nvPicPr>
          <p:cNvPr id="11269" name="Picture 5" descr="C:\Users\User\Desktop\Анимации\bolas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900" y="928670"/>
            <a:ext cx="600075" cy="110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Segoe Script" pitchFamily="34" charset="0"/>
              </a:rPr>
              <a:t>ФГОС ДОО</a:t>
            </a:r>
            <a:br>
              <a:rPr lang="ru-RU" sz="2800" b="1" dirty="0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Segoe Script" pitchFamily="34" charset="0"/>
              </a:rPr>
              <a:t>Интегративное качество «Любознательный, активный»</a:t>
            </a:r>
            <a:endParaRPr lang="ru-RU" sz="28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Интересуется новым, неизвестным в окружающем мире (</a:t>
            </a:r>
            <a:r>
              <a:rPr lang="ru-RU" dirty="0" err="1" smtClean="0"/>
              <a:t>мире</a:t>
            </a:r>
            <a:r>
              <a:rPr lang="ru-RU" dirty="0" smtClean="0"/>
              <a:t> предметов и вещей, мире отношений и своем внутреннем мире). </a:t>
            </a:r>
          </a:p>
          <a:p>
            <a:r>
              <a:rPr lang="ru-RU" dirty="0" smtClean="0"/>
              <a:t>Задает вопросы взрослому, любит экспериментировать.</a:t>
            </a:r>
          </a:p>
          <a:p>
            <a:r>
              <a:rPr lang="ru-RU" dirty="0" smtClean="0"/>
              <a:t> Способен самостоятельно действовать (в повседневной жизни, различных видах детской деятельности). </a:t>
            </a:r>
          </a:p>
          <a:p>
            <a:r>
              <a:rPr lang="ru-RU" dirty="0" smtClean="0"/>
              <a:t>В случаях затруднений обращается за помощью к взрослому. </a:t>
            </a:r>
          </a:p>
          <a:p>
            <a:r>
              <a:rPr lang="ru-RU" dirty="0" smtClean="0"/>
              <a:t>Принимает живое, заинтересованное участие в образовательном процессе.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u="sng" dirty="0" smtClean="0">
                <a:solidFill>
                  <a:srgbClr val="F9172D"/>
                </a:solidFill>
                <a:latin typeface="Segoe Script" pitchFamily="34" charset="0"/>
              </a:rPr>
              <a:t>Китайская пословица гласит</a:t>
            </a:r>
            <a:r>
              <a:rPr lang="ru-RU" sz="3600" dirty="0" smtClean="0">
                <a:latin typeface="Segoe Script" pitchFamily="34" charset="0"/>
              </a:rPr>
              <a:t>:</a:t>
            </a:r>
            <a:endParaRPr lang="ru-RU" sz="3600" dirty="0">
              <a:latin typeface="Segoe Script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14554"/>
          <a:ext cx="82296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43074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7030A0"/>
                          </a:solidFill>
                        </a:rPr>
                        <a:t>« Расскажи – и я забуду, покажи – и я запомню, дай попробовать – и я пойму!»</a:t>
                      </a:r>
                      <a:endParaRPr lang="ru-RU" sz="3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14744" y="4643446"/>
            <a:ext cx="4857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Усваивается всё прочно и надолго, когда ребёнок слышит, видит и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делает сам</a:t>
            </a:r>
            <a:r>
              <a:rPr lang="ru-RU" sz="3200" dirty="0" smtClean="0"/>
              <a:t>!!!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143380"/>
            <a:ext cx="35004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</a:rPr>
              <a:t>Основные характеристики детского экспериментирования:</a:t>
            </a:r>
            <a:endParaRPr lang="ru-RU" sz="32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4672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Слово </a:t>
            </a:r>
            <a:r>
              <a:rPr lang="ru-RU" sz="2000" b="1" i="1" dirty="0" smtClean="0">
                <a:solidFill>
                  <a:srgbClr val="7030A0"/>
                </a:solidFill>
              </a:rPr>
              <a:t>«эксперимент» </a:t>
            </a:r>
            <a:r>
              <a:rPr lang="ru-RU" sz="2000" dirty="0" smtClean="0"/>
              <a:t>происходит от греческого слова </a:t>
            </a:r>
            <a:r>
              <a:rPr lang="ru-RU" sz="2000" i="1" dirty="0" smtClean="0"/>
              <a:t>«</a:t>
            </a:r>
            <a:r>
              <a:rPr lang="ru-RU" sz="2000" i="1" dirty="0" err="1" smtClean="0"/>
              <a:t>ехреriтепtum</a:t>
            </a:r>
            <a:r>
              <a:rPr lang="ru-RU" sz="2000" i="1" dirty="0" smtClean="0"/>
              <a:t>», </a:t>
            </a:r>
            <a:r>
              <a:rPr lang="ru-RU" sz="2000" dirty="0" smtClean="0"/>
              <a:t>что переводится как «проба, опыт». 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Детское экспериментирование </a:t>
            </a:r>
            <a:r>
              <a:rPr lang="ru-RU" sz="2000" dirty="0" smtClean="0"/>
              <a:t>является особой формой поисковой деятельности в которой наиболее ярко выражены процессы целеобразования, процессы возникновения и развития новых мотивов личности, лежащих в основе саморазвития дошкольников.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FF0066"/>
                </a:solidFill>
              </a:rPr>
              <a:t>Формы экспериментирования </a:t>
            </a:r>
            <a:r>
              <a:rPr lang="ru-RU" sz="2000" dirty="0" smtClean="0"/>
              <a:t>– (познавательная, продуктивная). В детском экспериментировании наиболее мощно проявляется собственная активность детей, направлено на получение: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/>
              <a:t>Новые сведения, новые знания (познавательная форма);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/>
              <a:t>На получение продуктов творчества (продуктивная форма).</a:t>
            </a:r>
          </a:p>
        </p:txBody>
      </p:sp>
      <p:pic>
        <p:nvPicPr>
          <p:cNvPr id="9218" name="Picture 2" descr="http://www.nakedscience.org/mrg/Biology%20I%20-%20Basic%20Chemistry%20and%20Biochemistry_files/slide0050_image0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4953000"/>
            <a:ext cx="1143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66"/>
                </a:solidFill>
                <a:latin typeface="Segoe Script" pitchFamily="34" charset="0"/>
              </a:rPr>
              <a:t>Структура детского экспериментирования</a:t>
            </a:r>
            <a:endParaRPr lang="ru-RU" sz="3200" b="1" dirty="0">
              <a:solidFill>
                <a:srgbClr val="FF0066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ЦЕЛЬ: </a:t>
            </a:r>
            <a:r>
              <a:rPr lang="ru-RU" sz="2000" dirty="0" smtClean="0"/>
              <a:t>развитие умений ребёнка взаимодействовать с исследуемыми объектами в «лабораторных» условиях как средствами познания окружающего мира.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ЗАДАЧИ: </a:t>
            </a:r>
            <a:r>
              <a:rPr lang="ru-RU" sz="2000" dirty="0" smtClean="0"/>
              <a:t>1. развитие мыслительных процессов; 2. развитие мыслительных  операций; 3. освоение методов познания; 4. развитие причинно-следственных связей и отношений.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СОДЕРЖАНИЕ: </a:t>
            </a:r>
            <a:r>
              <a:rPr lang="ru-RU" sz="2000" dirty="0" smtClean="0"/>
              <a:t>информация об объектах и явлениях, предметах.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МОТИВ: </a:t>
            </a:r>
            <a:r>
              <a:rPr lang="ru-RU" sz="2000" dirty="0" smtClean="0"/>
              <a:t>познавательные потребности, познавательный интерес.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СРЕДСТВА: </a:t>
            </a:r>
            <a:r>
              <a:rPr lang="ru-RU" sz="2000" dirty="0" smtClean="0"/>
              <a:t>язык, речь, поисковые действия.</a:t>
            </a:r>
            <a:endParaRPr lang="ru-RU" b="1" i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ФОРМЫ: </a:t>
            </a:r>
            <a:r>
              <a:rPr lang="ru-RU" sz="2000" dirty="0" smtClean="0"/>
              <a:t>элементарно-поисковая деятельность, опыты, эксперименты.</a:t>
            </a:r>
            <a:endParaRPr lang="ru-RU" b="1" i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УСЛОВИЯ: </a:t>
            </a:r>
            <a:r>
              <a:rPr lang="ru-RU" sz="2000" dirty="0" smtClean="0"/>
              <a:t>постепенное усложнение, организация условий, использование проблемных ситуаций.</a:t>
            </a:r>
            <a:endParaRPr lang="ru-RU" b="1" i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РЕЗУЛЬТАТ: </a:t>
            </a:r>
            <a:r>
              <a:rPr lang="ru-RU" sz="2000" dirty="0" smtClean="0"/>
              <a:t>опыт самостоятельной деятельности, исследовательской работы, новые знания и умения.</a:t>
            </a:r>
            <a:endParaRPr lang="ru-RU" b="1" i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endParaRPr lang="ru-RU" sz="2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7430"/>
            <a:ext cx="8229600" cy="407196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задач можно осуществлять в 2 вариантах:</a:t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проводят эксперимент, не зная его результата, и таким образом приобретают новые знания;</a:t>
            </a:r>
            <a:b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вначале предсказывают вариант, а затем проверю, правильно ли они мыслили.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эксперимента определяется многими факторами:</a:t>
            </a:r>
            <a:b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Особенностями изучаемого явления,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Наличием свободного времени,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Состоянием детей, их отношением к данному виду деятельности.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Если дети устали, занятие прекращаем заранее задуманного срока, если же, наоборот, интерес к работе велик, ее можно продолжить сверх запланированного времени.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2071702" cy="149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785794"/>
            <a:ext cx="221457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785794"/>
            <a:ext cx="2271714" cy="148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type="title"/>
          </p:nvPr>
        </p:nvSpPr>
        <p:spPr>
          <a:xfrm>
            <a:off x="0" y="2357430"/>
            <a:ext cx="9144000" cy="4500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</a:rPr>
              <a:t>Экспериментальная деятельность с детьми организовывается по пяти взаимосвязанным направлениям: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“Живая природа” (растения и животные </a:t>
            </a:r>
            <a:r>
              <a:rPr lang="ru-RU" sz="2800" dirty="0" smtClean="0"/>
              <a:t>как живые организмы, строение, функции и назначение их частей и др.).</a:t>
            </a:r>
            <a:br>
              <a:rPr lang="ru-RU" sz="2800" dirty="0" smtClean="0"/>
            </a:br>
            <a:r>
              <a:rPr lang="ru-RU" sz="2800" dirty="0" smtClean="0"/>
              <a:t>“Неживая природа” (воздух, вода, почва и др.).</a:t>
            </a:r>
            <a:br>
              <a:rPr lang="ru-RU" sz="2800" dirty="0" smtClean="0"/>
            </a:br>
            <a:r>
              <a:rPr lang="ru-RU" sz="2800" dirty="0" smtClean="0"/>
              <a:t>“Физические явления” (свет, звук, магнетизм, превращение твердых тел в жидкие, жидких – в газообразные и наоборот и др.).</a:t>
            </a:r>
            <a:br>
              <a:rPr lang="ru-RU" sz="2800" dirty="0" smtClean="0"/>
            </a:br>
            <a:r>
              <a:rPr lang="ru-RU" sz="2800" dirty="0" smtClean="0"/>
              <a:t>“Человек” (функционирование организма и др.).</a:t>
            </a:r>
            <a:br>
              <a:rPr lang="ru-RU" sz="2800" dirty="0" smtClean="0"/>
            </a:br>
            <a:r>
              <a:rPr lang="ru-RU" sz="2800" dirty="0" smtClean="0"/>
              <a:t>“Рукотворный мир” (материалы и их свойства).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7172" name="Picture 4" descr="http://www.gifki.org/data/media/76/sad-animatsionnaya-kartinka-004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0"/>
            <a:ext cx="1333500" cy="2381250"/>
          </a:xfrm>
          <a:prstGeom prst="rect">
            <a:avLst/>
          </a:prstGeom>
          <a:noFill/>
        </p:spPr>
      </p:pic>
      <p:pic>
        <p:nvPicPr>
          <p:cNvPr id="7174" name="Picture 6" descr="http://aks.roshd.ir/photos/25.6887.medium.aspx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57166"/>
            <a:ext cx="2071702" cy="2214602"/>
          </a:xfrm>
          <a:prstGeom prst="rect">
            <a:avLst/>
          </a:prstGeom>
          <a:noFill/>
        </p:spPr>
      </p:pic>
      <p:pic>
        <p:nvPicPr>
          <p:cNvPr id="7175" name="Picture 7" descr="C:\Users\User\Desktop\Анимации\5c3c7388105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00108"/>
            <a:ext cx="1428750" cy="1666875"/>
          </a:xfrm>
          <a:prstGeom prst="rect">
            <a:avLst/>
          </a:prstGeom>
          <a:noFill/>
        </p:spPr>
      </p:pic>
      <p:pic>
        <p:nvPicPr>
          <p:cNvPr id="7176" name="Picture 8" descr="C:\Users\User\Desktop\Анимации\5c3c7388105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000108"/>
            <a:ext cx="1428750" cy="1666875"/>
          </a:xfrm>
          <a:prstGeom prst="rect">
            <a:avLst/>
          </a:prstGeom>
          <a:noFill/>
        </p:spPr>
      </p:pic>
      <p:pic>
        <p:nvPicPr>
          <p:cNvPr id="7178" name="Picture 10" descr="C:\Users\User\Desktop\Анимации\5c3c7388105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928670"/>
            <a:ext cx="1428750" cy="166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235</TotalTime>
  <Words>384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Constantia</vt:lpstr>
      <vt:lpstr>Segoe Script</vt:lpstr>
      <vt:lpstr>Times New Roman</vt:lpstr>
      <vt:lpstr>Wingdings</vt:lpstr>
      <vt:lpstr>Wingdings 2</vt:lpstr>
      <vt:lpstr>Поток</vt:lpstr>
      <vt:lpstr>Семинар для педагогов «Экспериментирование – одна из форм развития познавательно-исследовательской  деятельности воспитанников»</vt:lpstr>
      <vt:lpstr>        Цель познавательно-исследовательской деятельности в детском саду</vt:lpstr>
      <vt:lpstr>ФГОС Образовательная область «Познавательное развитие»  Формы развития познавательно-исследовательской деятельности</vt:lpstr>
      <vt:lpstr>ФГОС ДОО Интегративное качество «Любознательный, активный»</vt:lpstr>
      <vt:lpstr>Китайская пословица гласит:</vt:lpstr>
      <vt:lpstr>Основные характеристики детского экспериментирования:</vt:lpstr>
      <vt:lpstr>Структура детского экспериментирования</vt:lpstr>
      <vt:lpstr>    Решение задач можно осуществлять в 2 вариантах: дети проводят эксперимент, не зная его результата, и таким образом приобретают новые знания; дети вначале предсказывают вариант, а затем проверю, правильно ли они мыслили. Продолжительность эксперимента определяется многими факторами: Особенностями изучаемого явления, Наличием свободного времени, Состоянием детей, их отношением к данному виду деятельности. Если дети устали, занятие прекращаем заранее задуманного срока, если же, наоборот, интерес к работе велик, ее можно продолжить сверх запланированного времени.</vt:lpstr>
      <vt:lpstr>Экспериментальная деятельность с детьми организовывается по пяти взаимосвязанным направлениям: “Живая природа” (растения и животные как живые организмы, строение, функции и назначение их частей и др.). “Неживая природа” (воздух, вода, почва и др.). “Физические явления” (свет, звук, магнетизм, превращение твердых тел в жидкие, жидких – в газообразные и наоборот и др.). “Человек” (функционирование организма и др.). “Рукотворный мир” (материалы и их свойства). </vt:lpstr>
      <vt:lpstr>Последовательность детского экспериментирования</vt:lpstr>
      <vt:lpstr>«Пустая голова не рассуждает: чем больше опыта, тем больше способна она рассуждать….»   П.П. Блонский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для педагогов «Экспериментирование – одна из форм развития познавательно-исследовательской  деятельности воспитанников»</dc:title>
  <dc:creator>Оленька</dc:creator>
  <cp:lastModifiedBy>User</cp:lastModifiedBy>
  <cp:revision>26</cp:revision>
  <dcterms:created xsi:type="dcterms:W3CDTF">2016-01-12T05:49:27Z</dcterms:created>
  <dcterms:modified xsi:type="dcterms:W3CDTF">2017-05-02T03:02:23Z</dcterms:modified>
</cp:coreProperties>
</file>